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38"/>
  </p:notesMasterIdLst>
  <p:sldIdLst>
    <p:sldId id="257" r:id="rId2"/>
    <p:sldId id="391" r:id="rId3"/>
    <p:sldId id="392" r:id="rId4"/>
    <p:sldId id="393" r:id="rId5"/>
    <p:sldId id="394" r:id="rId6"/>
    <p:sldId id="395" r:id="rId7"/>
    <p:sldId id="396" r:id="rId8"/>
    <p:sldId id="397" r:id="rId9"/>
    <p:sldId id="398" r:id="rId10"/>
    <p:sldId id="399" r:id="rId11"/>
    <p:sldId id="401" r:id="rId12"/>
    <p:sldId id="402" r:id="rId13"/>
    <p:sldId id="403" r:id="rId14"/>
    <p:sldId id="400" r:id="rId15"/>
    <p:sldId id="404" r:id="rId16"/>
    <p:sldId id="405" r:id="rId17"/>
    <p:sldId id="406" r:id="rId18"/>
    <p:sldId id="373" r:id="rId19"/>
    <p:sldId id="390" r:id="rId20"/>
    <p:sldId id="374" r:id="rId21"/>
    <p:sldId id="376" r:id="rId22"/>
    <p:sldId id="385" r:id="rId23"/>
    <p:sldId id="375" r:id="rId24"/>
    <p:sldId id="377" r:id="rId25"/>
    <p:sldId id="387" r:id="rId26"/>
    <p:sldId id="386" r:id="rId27"/>
    <p:sldId id="378" r:id="rId28"/>
    <p:sldId id="384" r:id="rId29"/>
    <p:sldId id="383" r:id="rId30"/>
    <p:sldId id="382" r:id="rId31"/>
    <p:sldId id="380" r:id="rId32"/>
    <p:sldId id="379" r:id="rId33"/>
    <p:sldId id="381" r:id="rId34"/>
    <p:sldId id="388" r:id="rId35"/>
    <p:sldId id="389" r:id="rId36"/>
    <p:sldId id="407"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86281" autoAdjust="0"/>
  </p:normalViewPr>
  <p:slideViewPr>
    <p:cSldViewPr>
      <p:cViewPr>
        <p:scale>
          <a:sx n="70" d="100"/>
          <a:sy n="70" d="100"/>
        </p:scale>
        <p:origin x="-115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(29)</c:v>
                </c:pt>
                <c:pt idx="1">
                  <c:v>Large Farmers (46)</c:v>
                </c:pt>
                <c:pt idx="2">
                  <c:v>Service sector/  community agents (19)</c:v>
                </c:pt>
              </c:strCache>
            </c:strRef>
          </c:cat>
          <c:val>
            <c:numRef>
              <c:f>Sheet1!$B$2:$B$4</c:f>
              <c:numCache>
                <c:formatCode>General</c:formatCode>
                <c:ptCount val="3"/>
                <c:pt idx="0">
                  <c:v>86.2</c:v>
                </c:pt>
                <c:pt idx="1">
                  <c:v>95.7</c:v>
                </c:pt>
                <c:pt idx="2">
                  <c:v>100</c:v>
                </c:pt>
              </c:numCache>
            </c:numRef>
          </c:val>
        </c:ser>
        <c:ser>
          <c:idx val="1"/>
          <c:order val="1"/>
          <c:tx>
            <c:strRef>
              <c:f>Sheet1!$C$1</c:f>
              <c:strCache>
                <c:ptCount val="1"/>
                <c:pt idx="0">
                  <c:v>Uncertain/neutral</c:v>
                </c:pt>
              </c:strCache>
            </c:strRef>
          </c:tx>
          <c:invertIfNegative val="0"/>
          <c:cat>
            <c:strRef>
              <c:f>Sheet1!$A$2:$A$4</c:f>
              <c:strCache>
                <c:ptCount val="3"/>
                <c:pt idx="0">
                  <c:v>Small Farmers (29)</c:v>
                </c:pt>
                <c:pt idx="1">
                  <c:v>Large Farmers (46)</c:v>
                </c:pt>
                <c:pt idx="2">
                  <c:v>Service sector/  community agents (19)</c:v>
                </c:pt>
              </c:strCache>
            </c:strRef>
          </c:cat>
          <c:val>
            <c:numRef>
              <c:f>Sheet1!$C$2:$C$4</c:f>
              <c:numCache>
                <c:formatCode>General</c:formatCode>
                <c:ptCount val="3"/>
                <c:pt idx="0">
                  <c:v>13.8</c:v>
                </c:pt>
                <c:pt idx="1">
                  <c:v>2.2000000000000002</c:v>
                </c:pt>
                <c:pt idx="2">
                  <c:v>0</c:v>
                </c:pt>
              </c:numCache>
            </c:numRef>
          </c:val>
        </c:ser>
        <c:ser>
          <c:idx val="2"/>
          <c:order val="2"/>
          <c:tx>
            <c:strRef>
              <c:f>Sheet1!$D$1</c:f>
              <c:strCache>
                <c:ptCount val="1"/>
                <c:pt idx="0">
                  <c:v>Disagree</c:v>
                </c:pt>
              </c:strCache>
            </c:strRef>
          </c:tx>
          <c:invertIfNegative val="0"/>
          <c:cat>
            <c:strRef>
              <c:f>Sheet1!$A$2:$A$4</c:f>
              <c:strCache>
                <c:ptCount val="3"/>
                <c:pt idx="0">
                  <c:v>Small Farmers (29)</c:v>
                </c:pt>
                <c:pt idx="1">
                  <c:v>Large Farmers (46)</c:v>
                </c:pt>
                <c:pt idx="2">
                  <c:v>Service sector/  community agents (19)</c:v>
                </c:pt>
              </c:strCache>
            </c:strRef>
          </c:cat>
          <c:val>
            <c:numRef>
              <c:f>Sheet1!$D$2:$D$4</c:f>
              <c:numCache>
                <c:formatCode>General</c:formatCode>
                <c:ptCount val="3"/>
                <c:pt idx="0">
                  <c:v>0</c:v>
                </c:pt>
                <c:pt idx="1">
                  <c:v>2.2000000000000002</c:v>
                </c:pt>
                <c:pt idx="2">
                  <c:v>0</c:v>
                </c:pt>
              </c:numCache>
            </c:numRef>
          </c:val>
        </c:ser>
        <c:dLbls>
          <c:showLegendKey val="0"/>
          <c:showVal val="1"/>
          <c:showCatName val="0"/>
          <c:showSerName val="0"/>
          <c:showPercent val="0"/>
          <c:showBubbleSize val="0"/>
        </c:dLbls>
        <c:gapWidth val="75"/>
        <c:axId val="36294656"/>
        <c:axId val="36296192"/>
      </c:barChart>
      <c:catAx>
        <c:axId val="36294656"/>
        <c:scaling>
          <c:orientation val="minMax"/>
        </c:scaling>
        <c:delete val="0"/>
        <c:axPos val="b"/>
        <c:majorTickMark val="none"/>
        <c:minorTickMark val="none"/>
        <c:tickLblPos val="nextTo"/>
        <c:crossAx val="36296192"/>
        <c:crosses val="autoZero"/>
        <c:auto val="1"/>
        <c:lblAlgn val="ctr"/>
        <c:lblOffset val="100"/>
        <c:noMultiLvlLbl val="0"/>
      </c:catAx>
      <c:valAx>
        <c:axId val="36296192"/>
        <c:scaling>
          <c:orientation val="minMax"/>
        </c:scaling>
        <c:delete val="0"/>
        <c:axPos val="l"/>
        <c:numFmt formatCode="General" sourceLinked="1"/>
        <c:majorTickMark val="none"/>
        <c:minorTickMark val="none"/>
        <c:tickLblPos val="nextTo"/>
        <c:crossAx val="36294656"/>
        <c:crosses val="autoZero"/>
        <c:crossBetween val="between"/>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(29)</c:v>
                </c:pt>
                <c:pt idx="1">
                  <c:v>Large Farmers (46)</c:v>
                </c:pt>
                <c:pt idx="2">
                  <c:v>Service sector/ community agents (19)</c:v>
                </c:pt>
              </c:strCache>
            </c:strRef>
          </c:cat>
          <c:val>
            <c:numRef>
              <c:f>Sheet1!$B$2:$B$4</c:f>
              <c:numCache>
                <c:formatCode>General</c:formatCode>
                <c:ptCount val="3"/>
                <c:pt idx="0">
                  <c:v>10.3</c:v>
                </c:pt>
                <c:pt idx="1">
                  <c:v>13</c:v>
                </c:pt>
                <c:pt idx="2">
                  <c:v>73.7</c:v>
                </c:pt>
              </c:numCache>
            </c:numRef>
          </c:val>
        </c:ser>
        <c:ser>
          <c:idx val="1"/>
          <c:order val="1"/>
          <c:tx>
            <c:strRef>
              <c:f>Sheet1!$C$1</c:f>
              <c:strCache>
                <c:ptCount val="1"/>
                <c:pt idx="0">
                  <c:v>Uncertain/neutral</c:v>
                </c:pt>
              </c:strCache>
            </c:strRef>
          </c:tx>
          <c:invertIfNegative val="0"/>
          <c:cat>
            <c:strRef>
              <c:f>Sheet1!$A$2:$A$4</c:f>
              <c:strCache>
                <c:ptCount val="3"/>
                <c:pt idx="0">
                  <c:v>Small Farmers (29)</c:v>
                </c:pt>
                <c:pt idx="1">
                  <c:v>Large Farmers (46)</c:v>
                </c:pt>
                <c:pt idx="2">
                  <c:v>Service sector/ community agents (19)</c:v>
                </c:pt>
              </c:strCache>
            </c:strRef>
          </c:cat>
          <c:val>
            <c:numRef>
              <c:f>Sheet1!$C$2:$C$4</c:f>
              <c:numCache>
                <c:formatCode>General</c:formatCode>
                <c:ptCount val="3"/>
                <c:pt idx="0">
                  <c:v>37.9</c:v>
                </c:pt>
                <c:pt idx="1">
                  <c:v>21.7</c:v>
                </c:pt>
                <c:pt idx="2">
                  <c:v>15.8</c:v>
                </c:pt>
              </c:numCache>
            </c:numRef>
          </c:val>
        </c:ser>
        <c:ser>
          <c:idx val="2"/>
          <c:order val="2"/>
          <c:tx>
            <c:strRef>
              <c:f>Sheet1!$D$1</c:f>
              <c:strCache>
                <c:ptCount val="1"/>
                <c:pt idx="0">
                  <c:v>Disagree</c:v>
                </c:pt>
              </c:strCache>
            </c:strRef>
          </c:tx>
          <c:invertIfNegative val="0"/>
          <c:cat>
            <c:strRef>
              <c:f>Sheet1!$A$2:$A$4</c:f>
              <c:strCache>
                <c:ptCount val="3"/>
                <c:pt idx="0">
                  <c:v>Small Farmers (29)</c:v>
                </c:pt>
                <c:pt idx="1">
                  <c:v>Large Farmers (46)</c:v>
                </c:pt>
                <c:pt idx="2">
                  <c:v>Service sector/ community agents (19)</c:v>
                </c:pt>
              </c:strCache>
            </c:strRef>
          </c:cat>
          <c:val>
            <c:numRef>
              <c:f>Sheet1!$D$2:$D$4</c:f>
              <c:numCache>
                <c:formatCode>General</c:formatCode>
                <c:ptCount val="3"/>
                <c:pt idx="0">
                  <c:v>51.7</c:v>
                </c:pt>
                <c:pt idx="1">
                  <c:v>65.2</c:v>
                </c:pt>
                <c:pt idx="2">
                  <c:v>10.5</c:v>
                </c:pt>
              </c:numCache>
            </c:numRef>
          </c:val>
        </c:ser>
        <c:dLbls>
          <c:showLegendKey val="0"/>
          <c:showVal val="1"/>
          <c:showCatName val="0"/>
          <c:showSerName val="0"/>
          <c:showPercent val="0"/>
          <c:showBubbleSize val="0"/>
        </c:dLbls>
        <c:gapWidth val="75"/>
        <c:axId val="95672960"/>
        <c:axId val="95678848"/>
      </c:barChart>
      <c:catAx>
        <c:axId val="95672960"/>
        <c:scaling>
          <c:orientation val="minMax"/>
        </c:scaling>
        <c:delete val="0"/>
        <c:axPos val="b"/>
        <c:majorTickMark val="none"/>
        <c:minorTickMark val="none"/>
        <c:tickLblPos val="nextTo"/>
        <c:crossAx val="95678848"/>
        <c:crosses val="autoZero"/>
        <c:auto val="1"/>
        <c:lblAlgn val="ctr"/>
        <c:lblOffset val="100"/>
        <c:noMultiLvlLbl val="0"/>
      </c:catAx>
      <c:valAx>
        <c:axId val="95678848"/>
        <c:scaling>
          <c:orientation val="minMax"/>
        </c:scaling>
        <c:delete val="0"/>
        <c:axPos val="l"/>
        <c:numFmt formatCode="General" sourceLinked="1"/>
        <c:majorTickMark val="none"/>
        <c:minorTickMark val="none"/>
        <c:tickLblPos val="nextTo"/>
        <c:crossAx val="95672960"/>
        <c:crosses val="autoZero"/>
        <c:crossBetween val="between"/>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(29)</c:v>
                </c:pt>
                <c:pt idx="1">
                  <c:v>Large Farmers (46)</c:v>
                </c:pt>
                <c:pt idx="2">
                  <c:v>Service sector/ (19) community agents</c:v>
                </c:pt>
              </c:strCache>
            </c:strRef>
          </c:cat>
          <c:val>
            <c:numRef>
              <c:f>Sheet1!$B$2:$B$4</c:f>
              <c:numCache>
                <c:formatCode>General</c:formatCode>
                <c:ptCount val="3"/>
                <c:pt idx="0">
                  <c:v>44.8</c:v>
                </c:pt>
                <c:pt idx="1">
                  <c:v>17.399999999999999</c:v>
                </c:pt>
                <c:pt idx="2">
                  <c:v>47.4</c:v>
                </c:pt>
              </c:numCache>
            </c:numRef>
          </c:val>
        </c:ser>
        <c:ser>
          <c:idx val="1"/>
          <c:order val="1"/>
          <c:tx>
            <c:strRef>
              <c:f>Sheet1!$C$1</c:f>
              <c:strCache>
                <c:ptCount val="1"/>
                <c:pt idx="0">
                  <c:v>Uncertain/neutral</c:v>
                </c:pt>
              </c:strCache>
            </c:strRef>
          </c:tx>
          <c:invertIfNegative val="0"/>
          <c:cat>
            <c:strRef>
              <c:f>Sheet1!$A$2:$A$4</c:f>
              <c:strCache>
                <c:ptCount val="3"/>
                <c:pt idx="0">
                  <c:v>Small Farmers (29)</c:v>
                </c:pt>
                <c:pt idx="1">
                  <c:v>Large Farmers (46)</c:v>
                </c:pt>
                <c:pt idx="2">
                  <c:v>Service sector/ (19) community agents</c:v>
                </c:pt>
              </c:strCache>
            </c:strRef>
          </c:cat>
          <c:val>
            <c:numRef>
              <c:f>Sheet1!$C$2:$C$4</c:f>
              <c:numCache>
                <c:formatCode>General</c:formatCode>
                <c:ptCount val="3"/>
                <c:pt idx="0">
                  <c:v>41.4</c:v>
                </c:pt>
                <c:pt idx="1">
                  <c:v>50</c:v>
                </c:pt>
                <c:pt idx="2">
                  <c:v>5.3</c:v>
                </c:pt>
              </c:numCache>
            </c:numRef>
          </c:val>
        </c:ser>
        <c:ser>
          <c:idx val="2"/>
          <c:order val="2"/>
          <c:tx>
            <c:strRef>
              <c:f>Sheet1!$D$1</c:f>
              <c:strCache>
                <c:ptCount val="1"/>
                <c:pt idx="0">
                  <c:v>Disagree</c:v>
                </c:pt>
              </c:strCache>
            </c:strRef>
          </c:tx>
          <c:invertIfNegative val="0"/>
          <c:cat>
            <c:strRef>
              <c:f>Sheet1!$A$2:$A$4</c:f>
              <c:strCache>
                <c:ptCount val="3"/>
                <c:pt idx="0">
                  <c:v>Small Farmers (29)</c:v>
                </c:pt>
                <c:pt idx="1">
                  <c:v>Large Farmers (46)</c:v>
                </c:pt>
                <c:pt idx="2">
                  <c:v>Service sector/ (19) community agents</c:v>
                </c:pt>
              </c:strCache>
            </c:strRef>
          </c:cat>
          <c:val>
            <c:numRef>
              <c:f>Sheet1!$D$2:$D$4</c:f>
              <c:numCache>
                <c:formatCode>General</c:formatCode>
                <c:ptCount val="3"/>
                <c:pt idx="0">
                  <c:v>13.8</c:v>
                </c:pt>
                <c:pt idx="1">
                  <c:v>32.6</c:v>
                </c:pt>
                <c:pt idx="2">
                  <c:v>47.4</c:v>
                </c:pt>
              </c:numCache>
            </c:numRef>
          </c:val>
        </c:ser>
        <c:dLbls>
          <c:showLegendKey val="0"/>
          <c:showVal val="1"/>
          <c:showCatName val="0"/>
          <c:showSerName val="0"/>
          <c:showPercent val="0"/>
          <c:showBubbleSize val="0"/>
        </c:dLbls>
        <c:gapWidth val="75"/>
        <c:axId val="96547968"/>
        <c:axId val="96549504"/>
      </c:barChart>
      <c:catAx>
        <c:axId val="96547968"/>
        <c:scaling>
          <c:orientation val="minMax"/>
        </c:scaling>
        <c:delete val="0"/>
        <c:axPos val="b"/>
        <c:majorTickMark val="none"/>
        <c:minorTickMark val="none"/>
        <c:tickLblPos val="nextTo"/>
        <c:crossAx val="96549504"/>
        <c:crosses val="autoZero"/>
        <c:auto val="1"/>
        <c:lblAlgn val="ctr"/>
        <c:lblOffset val="100"/>
        <c:noMultiLvlLbl val="0"/>
      </c:catAx>
      <c:valAx>
        <c:axId val="96549504"/>
        <c:scaling>
          <c:orientation val="minMax"/>
        </c:scaling>
        <c:delete val="0"/>
        <c:axPos val="l"/>
        <c:numFmt formatCode="General" sourceLinked="1"/>
        <c:majorTickMark val="none"/>
        <c:minorTickMark val="none"/>
        <c:tickLblPos val="nextTo"/>
        <c:crossAx val="96547968"/>
        <c:crosses val="autoZero"/>
        <c:crossBetween val="between"/>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174F1DE-5DC8-4F13-A6A7-F4704086E994}" type="datetimeFigureOut">
              <a:rPr lang="en-US" smtClean="0"/>
              <a:t>2/13/2012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2A3B77C-96FD-4A74-B4E7-A2A97E64A695}" type="slidenum">
              <a:rPr lang="en-US" smtClean="0"/>
              <a:t>‹#›</a:t>
            </a:fld>
            <a:endParaRPr lang="en-US"/>
          </a:p>
        </p:txBody>
      </p:sp>
    </p:spTree>
    <p:extLst>
      <p:ext uri="{BB962C8B-B14F-4D97-AF65-F5344CB8AC3E}">
        <p14:creationId xmlns:p14="http://schemas.microsoft.com/office/powerpoint/2010/main" val="3941451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a:t>
            </a:r>
            <a:r>
              <a:rPr lang="en-US" baseline="0" dirty="0" smtClean="0"/>
              <a:t> being here, I am excited to share with you the results of our study on networks for CA</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1</a:t>
            </a:fld>
            <a:endParaRPr lang="en-US"/>
          </a:p>
        </p:txBody>
      </p:sp>
    </p:spTree>
    <p:extLst>
      <p:ext uri="{BB962C8B-B14F-4D97-AF65-F5344CB8AC3E}">
        <p14:creationId xmlns:p14="http://schemas.microsoft.com/office/powerpoint/2010/main" val="1201656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-Importance</a:t>
            </a:r>
            <a:r>
              <a:rPr lang="en-US" baseline="0" dirty="0" smtClean="0"/>
              <a:t> of local actors advising on CA. Most frequently reported persons in the network are those who are close to where people live</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23</a:t>
            </a:fld>
            <a:endParaRPr lang="en-US"/>
          </a:p>
        </p:txBody>
      </p:sp>
    </p:spTree>
    <p:extLst>
      <p:ext uri="{BB962C8B-B14F-4D97-AF65-F5344CB8AC3E}">
        <p14:creationId xmlns:p14="http://schemas.microsoft.com/office/powerpoint/2010/main" val="2319771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28</a:t>
            </a:fld>
            <a:endParaRPr lang="en-US"/>
          </a:p>
        </p:txBody>
      </p:sp>
    </p:spTree>
    <p:extLst>
      <p:ext uri="{BB962C8B-B14F-4D97-AF65-F5344CB8AC3E}">
        <p14:creationId xmlns:p14="http://schemas.microsoft.com/office/powerpoint/2010/main" val="2356435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29</a:t>
            </a:fld>
            <a:endParaRPr lang="en-US"/>
          </a:p>
        </p:txBody>
      </p:sp>
    </p:spTree>
    <p:extLst>
      <p:ext uri="{BB962C8B-B14F-4D97-AF65-F5344CB8AC3E}">
        <p14:creationId xmlns:p14="http://schemas.microsoft.com/office/powerpoint/2010/main" val="31109684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Extension</a:t>
            </a:r>
            <a:r>
              <a:rPr lang="en-US" baseline="0" dirty="0" smtClean="0"/>
              <a:t> contact does not seem to explain any difference in farmer beliefs about maintaining a permanent crop cover. Service sector exhibits opposite pattern. </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31</a:t>
            </a:fld>
            <a:endParaRPr lang="en-US"/>
          </a:p>
        </p:txBody>
      </p:sp>
    </p:spTree>
    <p:extLst>
      <p:ext uri="{BB962C8B-B14F-4D97-AF65-F5344CB8AC3E}">
        <p14:creationId xmlns:p14="http://schemas.microsoft.com/office/powerpoint/2010/main" val="3965274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32</a:t>
            </a:fld>
            <a:endParaRPr lang="en-US"/>
          </a:p>
        </p:txBody>
      </p:sp>
    </p:spTree>
    <p:extLst>
      <p:ext uri="{BB962C8B-B14F-4D97-AF65-F5344CB8AC3E}">
        <p14:creationId xmlns:p14="http://schemas.microsoft.com/office/powerpoint/2010/main" val="966772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6AF2B4-6A31-4FCC-BE70-B034B9899BEF}" type="slidenum">
              <a:rPr lang="en-US"/>
              <a:pPr fontAlgn="base">
                <a:spcBef>
                  <a:spcPct val="0"/>
                </a:spcBef>
                <a:spcAft>
                  <a:spcPct val="0"/>
                </a:spcAft>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3060016-320D-47B4-AD6F-375BBC7E99AE}" type="slidenum">
              <a:rPr lang="en-US"/>
              <a:pPr fontAlgn="base">
                <a:spcBef>
                  <a:spcPct val="0"/>
                </a:spcBef>
                <a:spcAft>
                  <a:spcPct val="0"/>
                </a:spcAft>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6057B2-9CE1-401E-965F-DEBD1843C477}" type="slidenum">
              <a:rPr lang="en-US"/>
              <a:pPr fontAlgn="base">
                <a:spcBef>
                  <a:spcPct val="0"/>
                </a:spcBef>
                <a:spcAft>
                  <a:spcPct val="0"/>
                </a:spcAft>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C27F56-048A-4918-A885-1665045B7D32}" type="slidenum">
              <a:rPr lang="en-US"/>
              <a:pPr/>
              <a:t>11</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3E48F5-9F7C-4107-9A44-70C40CBE1E23}" type="slidenum">
              <a:rPr lang="en-US"/>
              <a:pPr/>
              <a:t>12</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1DCD9D-2C50-4B5E-B6F3-CEB354364C29}" type="slidenum">
              <a:rPr lang="en-US"/>
              <a:pPr/>
              <a:t>15</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C8722B-28FC-4D79-B31D-EBCEF0C97988}" type="slidenum">
              <a:rPr lang="en-US"/>
              <a:pPr/>
              <a:t>16</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in mindset? –CA means</a:t>
            </a:r>
            <a:r>
              <a:rPr lang="en-US" baseline="0" dirty="0" smtClean="0"/>
              <a:t> a considerable shift from the way things are currently done</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18</a:t>
            </a:fld>
            <a:endParaRPr lang="en-US"/>
          </a:p>
        </p:txBody>
      </p:sp>
    </p:spTree>
    <p:extLst>
      <p:ext uri="{BB962C8B-B14F-4D97-AF65-F5344CB8AC3E}">
        <p14:creationId xmlns:p14="http://schemas.microsoft.com/office/powerpoint/2010/main" val="4040310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2F32F7-F093-40D3-80E5-D2FC73FACAE3}" type="datetimeFigureOut">
              <a:rPr lang="en-US" smtClean="0"/>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F32F7-F093-40D3-80E5-D2FC73FACAE3}" type="datetimeFigureOut">
              <a:rPr lang="en-US" smtClean="0"/>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2F32F7-F093-40D3-80E5-D2FC73FACAE3}" type="datetimeFigureOut">
              <a:rPr lang="en-US" smtClean="0"/>
              <a:t>2/13/2012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F32F7-F093-40D3-80E5-D2FC73FACAE3}" type="datetimeFigureOut">
              <a:rPr lang="en-US" smtClean="0"/>
              <a:t>2/13/2012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F32F7-F093-40D3-80E5-D2FC73FACAE3}" type="datetimeFigureOut">
              <a:rPr lang="en-US" smtClean="0"/>
              <a:t>2/13/2012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F32F7-F093-40D3-80E5-D2FC73FACAE3}" type="datetimeFigureOut">
              <a:rPr lang="en-US" smtClean="0"/>
              <a:t>2/13/2012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F32F7-F093-40D3-80E5-D2FC73FACAE3}" type="datetimeFigureOut">
              <a:rPr lang="en-US" smtClean="0"/>
              <a:t>2/13/2012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5959B-B5AF-44C8-9857-CDF18F4A792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52F32F7-F093-40D3-80E5-D2FC73FACAE3}" type="datetimeFigureOut">
              <a:rPr lang="en-US" smtClean="0"/>
              <a:t>2/13/2012</a:t>
            </a:fld>
            <a:endParaRPr lang="en-US"/>
          </a:p>
        </p:txBody>
      </p:sp>
      <p:sp>
        <p:nvSpPr>
          <p:cNvPr id="9" name="Slide Number Placeholder 8"/>
          <p:cNvSpPr>
            <a:spLocks noGrp="1"/>
          </p:cNvSpPr>
          <p:nvPr>
            <p:ph type="sldNum" sz="quarter" idx="11"/>
          </p:nvPr>
        </p:nvSpPr>
        <p:spPr/>
        <p:txBody>
          <a:bodyPr/>
          <a:lstStyle/>
          <a:p>
            <a:fld id="{6FB5959B-B5AF-44C8-9857-CDF18F4A792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FB5959B-B5AF-44C8-9857-CDF18F4A792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52F32F7-F093-40D3-80E5-D2FC73FACAE3}" type="datetimeFigureOut">
              <a:rPr lang="en-US" smtClean="0"/>
              <a:t>2/13/2012</a:t>
            </a:fld>
            <a:endParaRPr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587" y="1066800"/>
            <a:ext cx="8329613" cy="1472184"/>
          </a:xfrm>
        </p:spPr>
        <p:txBody>
          <a:bodyPr>
            <a:normAutofit fontScale="90000"/>
          </a:bodyPr>
          <a:lstStyle/>
          <a:p>
            <a:r>
              <a:rPr lang="en-US" dirty="0" smtClean="0"/>
              <a:t/>
            </a:r>
            <a:br>
              <a:rPr lang="en-US" dirty="0" smtClean="0"/>
            </a:br>
            <a:r>
              <a:rPr lang="en-US" dirty="0" smtClean="0"/>
              <a:t/>
            </a:r>
            <a:br>
              <a:rPr lang="en-US" dirty="0" smtClean="0"/>
            </a:br>
            <a:r>
              <a:rPr lang="en-US" sz="6700" dirty="0" smtClean="0"/>
              <a:t> </a:t>
            </a:r>
            <a:r>
              <a:rPr lang="en-US" sz="4900" dirty="0" smtClean="0"/>
              <a:t/>
            </a:r>
            <a:br>
              <a:rPr lang="en-US" sz="4900" dirty="0" smtClean="0"/>
            </a:br>
            <a:r>
              <a:rPr lang="en-US" sz="4400" dirty="0" smtClean="0"/>
              <a:t>Technology Networks for Conservation Agriculture:</a:t>
            </a:r>
            <a:r>
              <a:rPr lang="en-US" sz="4400" dirty="0"/>
              <a:t> </a:t>
            </a:r>
            <a:r>
              <a:rPr lang="en-US" sz="4400" dirty="0" err="1" smtClean="0"/>
              <a:t>Bungoma</a:t>
            </a:r>
            <a:r>
              <a:rPr lang="en-US" sz="4400" dirty="0" smtClean="0"/>
              <a:t>, Kenya</a:t>
            </a:r>
            <a:endParaRPr lang="en-US" sz="2200" b="1" dirty="0">
              <a:effectLst/>
            </a:endParaRPr>
          </a:p>
        </p:txBody>
      </p:sp>
      <p:sp>
        <p:nvSpPr>
          <p:cNvPr id="3" name="Subtitle 2"/>
          <p:cNvSpPr>
            <a:spLocks noGrp="1"/>
          </p:cNvSpPr>
          <p:nvPr>
            <p:ph type="subTitle" idx="1"/>
          </p:nvPr>
        </p:nvSpPr>
        <p:spPr>
          <a:xfrm>
            <a:off x="228600" y="2743200"/>
            <a:ext cx="7428715" cy="2057400"/>
          </a:xfrm>
        </p:spPr>
        <p:txBody>
          <a:bodyPr>
            <a:noAutofit/>
          </a:bodyPr>
          <a:lstStyle/>
          <a:p>
            <a:r>
              <a:rPr lang="en-US" dirty="0" smtClean="0">
                <a:solidFill>
                  <a:schemeClr val="accent5"/>
                </a:solidFill>
              </a:rPr>
              <a:t>Jennifer Lamb</a:t>
            </a:r>
          </a:p>
          <a:p>
            <a:r>
              <a:rPr lang="en-US" dirty="0" smtClean="0">
                <a:solidFill>
                  <a:schemeClr val="accent5"/>
                </a:solidFill>
              </a:rPr>
              <a:t>SANREM CRSP</a:t>
            </a:r>
          </a:p>
          <a:p>
            <a:r>
              <a:rPr lang="en-US" dirty="0" smtClean="0">
                <a:solidFill>
                  <a:schemeClr val="accent5"/>
                </a:solidFill>
              </a:rPr>
              <a:t>Technology Networks Workshop</a:t>
            </a:r>
          </a:p>
          <a:p>
            <a:r>
              <a:rPr lang="en-US" dirty="0" err="1" smtClean="0">
                <a:solidFill>
                  <a:schemeClr val="accent5"/>
                </a:solidFill>
              </a:rPr>
              <a:t>Bungoma</a:t>
            </a:r>
            <a:r>
              <a:rPr lang="en-US" dirty="0" smtClean="0">
                <a:solidFill>
                  <a:schemeClr val="accent5"/>
                </a:solidFill>
              </a:rPr>
              <a:t>, Kenya</a:t>
            </a:r>
          </a:p>
          <a:p>
            <a:r>
              <a:rPr lang="en-US" dirty="0" smtClean="0">
                <a:solidFill>
                  <a:schemeClr val="accent5"/>
                </a:solidFill>
              </a:rPr>
              <a:t>February 14, 2012</a:t>
            </a:r>
          </a:p>
        </p:txBody>
      </p:sp>
      <p:grpSp>
        <p:nvGrpSpPr>
          <p:cNvPr id="4" name="Group 162"/>
          <p:cNvGrpSpPr>
            <a:grpSpLocks/>
          </p:cNvGrpSpPr>
          <p:nvPr/>
        </p:nvGrpSpPr>
        <p:grpSpPr bwMode="auto">
          <a:xfrm>
            <a:off x="3962400" y="3962400"/>
            <a:ext cx="4100513" cy="2688609"/>
            <a:chOff x="888990" y="1328037"/>
            <a:chExt cx="8040896" cy="5272314"/>
          </a:xfrm>
          <a:solidFill>
            <a:schemeClr val="tx2"/>
          </a:solidFill>
        </p:grpSpPr>
        <p:sp>
          <p:nvSpPr>
            <p:cNvPr id="5" name="Flowchart: Connector 4"/>
            <p:cNvSpPr/>
            <p:nvPr/>
          </p:nvSpPr>
          <p:spPr>
            <a:xfrm>
              <a:off x="3251251" y="271398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lowchart: Connector 5"/>
            <p:cNvSpPr/>
            <p:nvPr/>
          </p:nvSpPr>
          <p:spPr>
            <a:xfrm>
              <a:off x="2794039" y="352681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lowchart: Connector 6"/>
            <p:cNvSpPr/>
            <p:nvPr/>
          </p:nvSpPr>
          <p:spPr>
            <a:xfrm>
              <a:off x="6762892" y="20472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lowchart: Connector 7"/>
            <p:cNvSpPr/>
            <p:nvPr/>
          </p:nvSpPr>
          <p:spPr>
            <a:xfrm>
              <a:off x="4978496" y="294259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Flowchart: Connector 8"/>
            <p:cNvSpPr/>
            <p:nvPr/>
          </p:nvSpPr>
          <p:spPr>
            <a:xfrm>
              <a:off x="2547971" y="614313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Flowchart: Connector 9"/>
            <p:cNvSpPr/>
            <p:nvPr/>
          </p:nvSpPr>
          <p:spPr>
            <a:xfrm>
              <a:off x="4521284" y="398403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Flowchart: Connector 10"/>
            <p:cNvSpPr/>
            <p:nvPr/>
          </p:nvSpPr>
          <p:spPr>
            <a:xfrm>
              <a:off x="4292678" y="20472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Flowchart: Connector 11"/>
            <p:cNvSpPr/>
            <p:nvPr/>
          </p:nvSpPr>
          <p:spPr>
            <a:xfrm>
              <a:off x="5904033" y="426980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Flowchart: Connector 12"/>
            <p:cNvSpPr/>
            <p:nvPr/>
          </p:nvSpPr>
          <p:spPr>
            <a:xfrm>
              <a:off x="1862153" y="591452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Flowchart: Connector 13"/>
            <p:cNvSpPr/>
            <p:nvPr/>
          </p:nvSpPr>
          <p:spPr>
            <a:xfrm>
              <a:off x="5675427" y="250442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Flowchart: Connector 14"/>
            <p:cNvSpPr/>
            <p:nvPr/>
          </p:nvSpPr>
          <p:spPr>
            <a:xfrm>
              <a:off x="1862153" y="456032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Flowchart: Connector 15"/>
            <p:cNvSpPr/>
            <p:nvPr/>
          </p:nvSpPr>
          <p:spPr>
            <a:xfrm>
              <a:off x="5218215" y="375542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lowchart: Connector 16"/>
            <p:cNvSpPr/>
            <p:nvPr/>
          </p:nvSpPr>
          <p:spPr>
            <a:xfrm>
              <a:off x="7220104" y="339981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lowchart: Connector 17"/>
            <p:cNvSpPr/>
            <p:nvPr/>
          </p:nvSpPr>
          <p:spPr>
            <a:xfrm>
              <a:off x="7448710" y="270287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Flowchart: Connector 18"/>
            <p:cNvSpPr/>
            <p:nvPr/>
          </p:nvSpPr>
          <p:spPr>
            <a:xfrm>
              <a:off x="6762892" y="524615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Flowchart: Connector 19"/>
            <p:cNvSpPr/>
            <p:nvPr/>
          </p:nvSpPr>
          <p:spPr>
            <a:xfrm>
              <a:off x="2319365" y="225676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Flowchart: Connector 20"/>
            <p:cNvSpPr/>
            <p:nvPr/>
          </p:nvSpPr>
          <p:spPr>
            <a:xfrm>
              <a:off x="7677316" y="456032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Flowchart: Connector 21"/>
            <p:cNvSpPr/>
            <p:nvPr/>
          </p:nvSpPr>
          <p:spPr>
            <a:xfrm>
              <a:off x="8472674" y="526838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Flowchart: Connector 22"/>
            <p:cNvSpPr/>
            <p:nvPr/>
          </p:nvSpPr>
          <p:spPr>
            <a:xfrm>
              <a:off x="1633547" y="522869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lowchart: Connector 23"/>
            <p:cNvSpPr/>
            <p:nvPr/>
          </p:nvSpPr>
          <p:spPr>
            <a:xfrm>
              <a:off x="2547971" y="522869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Flowchart: Connector 24"/>
            <p:cNvSpPr/>
            <p:nvPr/>
          </p:nvSpPr>
          <p:spPr>
            <a:xfrm>
              <a:off x="3632261" y="421264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Flowchart: Connector 25"/>
            <p:cNvSpPr/>
            <p:nvPr/>
          </p:nvSpPr>
          <p:spPr>
            <a:xfrm>
              <a:off x="6132639" y="329820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lowchart: Connector 26"/>
            <p:cNvSpPr/>
            <p:nvPr/>
          </p:nvSpPr>
          <p:spPr>
            <a:xfrm>
              <a:off x="5218215" y="158998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lowchart: Connector 27"/>
            <p:cNvSpPr/>
            <p:nvPr/>
          </p:nvSpPr>
          <p:spPr>
            <a:xfrm>
              <a:off x="6991498" y="41031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Flowchart: Connector 28"/>
            <p:cNvSpPr/>
            <p:nvPr/>
          </p:nvSpPr>
          <p:spPr>
            <a:xfrm>
              <a:off x="4521284" y="500008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Flowchart: Connector 29"/>
            <p:cNvSpPr/>
            <p:nvPr/>
          </p:nvSpPr>
          <p:spPr>
            <a:xfrm>
              <a:off x="6077074" y="501754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1" name="Straight Connector 30"/>
            <p:cNvCxnSpPr/>
            <p:nvPr/>
          </p:nvCxnSpPr>
          <p:spPr>
            <a:xfrm rot="16200000" flipH="1">
              <a:off x="2066940" y="4757190"/>
              <a:ext cx="723931" cy="67629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a:off x="1862153" y="5457302"/>
              <a:ext cx="904898" cy="158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flipV="1">
              <a:off x="2090759" y="5474765"/>
              <a:ext cx="676292" cy="66836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rot="5400000">
              <a:off x="2330470" y="5909759"/>
              <a:ext cx="898564" cy="2857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rot="5400000">
              <a:off x="2090745" y="4542865"/>
              <a:ext cx="1600269"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rot="16200000" flipH="1">
              <a:off x="2141550" y="2891796"/>
              <a:ext cx="1270054" cy="45721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a:off x="2547971" y="2485375"/>
              <a:ext cx="860447" cy="47627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8" name="Straight Connector 37"/>
            <p:cNvCxnSpPr>
              <a:stCxn id="6" idx="7"/>
            </p:cNvCxnSpPr>
            <p:nvPr/>
          </p:nvCxnSpPr>
          <p:spPr>
            <a:xfrm rot="5400000" flipH="1" flipV="1">
              <a:off x="3079793" y="3264872"/>
              <a:ext cx="433407" cy="223844"/>
            </a:xfrm>
            <a:prstGeom prst="line">
              <a:avLst/>
            </a:prstGeom>
            <a:grpFill/>
            <a:ln w="508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3408418" y="2942594"/>
              <a:ext cx="1809797" cy="22861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rot="16200000" flipH="1">
              <a:off x="4418087" y="2359962"/>
              <a:ext cx="903326" cy="69693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rot="16200000" flipH="1">
              <a:off x="4897524" y="3491895"/>
              <a:ext cx="869987"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2" name="Straight Connector 41"/>
            <p:cNvCxnSpPr/>
            <p:nvPr/>
          </p:nvCxnSpPr>
          <p:spPr>
            <a:xfrm flipV="1">
              <a:off x="4797516" y="3984039"/>
              <a:ext cx="638192" cy="22861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V="1">
              <a:off x="3908493" y="4212649"/>
              <a:ext cx="889023" cy="17622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4" name="Straight Connector 43"/>
            <p:cNvCxnSpPr/>
            <p:nvPr/>
          </p:nvCxnSpPr>
          <p:spPr>
            <a:xfrm>
              <a:off x="3908493" y="4498411"/>
              <a:ext cx="841397" cy="73028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5" name="Straight Connector 44"/>
            <p:cNvCxnSpPr/>
            <p:nvPr/>
          </p:nvCxnSpPr>
          <p:spPr>
            <a:xfrm rot="16200000" flipH="1">
              <a:off x="4241868" y="4720670"/>
              <a:ext cx="1016044" cy="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6" name="Straight Connector 45"/>
            <p:cNvCxnSpPr/>
            <p:nvPr/>
          </p:nvCxnSpPr>
          <p:spPr>
            <a:xfrm>
              <a:off x="5218215" y="3160091"/>
              <a:ext cx="1087465" cy="34450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V="1">
              <a:off x="5265841" y="2713984"/>
              <a:ext cx="612791" cy="412768"/>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flipV="1">
              <a:off x="4521284" y="1785257"/>
              <a:ext cx="925537" cy="471508"/>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9" name="Straight Connector 48"/>
            <p:cNvCxnSpPr/>
            <p:nvPr/>
          </p:nvCxnSpPr>
          <p:spPr>
            <a:xfrm flipV="1">
              <a:off x="5943721" y="2256765"/>
              <a:ext cx="1047777" cy="51437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a:off x="7039124" y="2331380"/>
              <a:ext cx="638192" cy="611214"/>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rot="5400000">
              <a:off x="7260581" y="3176762"/>
              <a:ext cx="604864"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rot="16200000" flipH="1">
              <a:off x="6379494" y="3548258"/>
              <a:ext cx="862049" cy="81917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a:off x="5435708" y="4041191"/>
              <a:ext cx="641367" cy="45722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4" name="Straight Connector 53"/>
            <p:cNvCxnSpPr/>
            <p:nvPr/>
          </p:nvCxnSpPr>
          <p:spPr>
            <a:xfrm rot="10800000" flipV="1">
              <a:off x="6132639" y="4388868"/>
              <a:ext cx="1087465" cy="10954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5" name="Straight Connector 54"/>
            <p:cNvCxnSpPr/>
            <p:nvPr/>
          </p:nvCxnSpPr>
          <p:spPr>
            <a:xfrm rot="10800000" flipV="1">
              <a:off x="6305680" y="4388868"/>
              <a:ext cx="914424" cy="85728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a:off x="7315356" y="4388868"/>
              <a:ext cx="590565" cy="34450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rot="5400000">
              <a:off x="6527133" y="4861391"/>
              <a:ext cx="1204965" cy="18098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rot="16200000" flipH="1">
              <a:off x="7966242" y="4763542"/>
              <a:ext cx="708055" cy="79377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rot="16200000" flipH="1">
              <a:off x="7177232" y="4004680"/>
              <a:ext cx="1047795" cy="40958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sp>
          <p:nvSpPr>
            <p:cNvPr id="60" name="Flowchart: Connector 59"/>
            <p:cNvSpPr/>
            <p:nvPr/>
          </p:nvSpPr>
          <p:spPr>
            <a:xfrm>
              <a:off x="2243163" y="1328037"/>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Flowchart: Connector 60"/>
            <p:cNvSpPr/>
            <p:nvPr/>
          </p:nvSpPr>
          <p:spPr>
            <a:xfrm>
              <a:off x="1633547" y="1556647"/>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lowchart: Connector 61"/>
            <p:cNvSpPr/>
            <p:nvPr/>
          </p:nvSpPr>
          <p:spPr>
            <a:xfrm>
              <a:off x="1633547" y="224565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Flowchart: Connector 62"/>
            <p:cNvSpPr/>
            <p:nvPr/>
          </p:nvSpPr>
          <p:spPr>
            <a:xfrm>
              <a:off x="888990" y="195195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Flowchart: Connector 63"/>
            <p:cNvSpPr/>
            <p:nvPr/>
          </p:nvSpPr>
          <p:spPr>
            <a:xfrm>
              <a:off x="1633547" y="294259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5" name="Straight Connector 64"/>
            <p:cNvCxnSpPr/>
            <p:nvPr/>
          </p:nvCxnSpPr>
          <p:spPr>
            <a:xfrm rot="16200000" flipH="1">
              <a:off x="1838334" y="1785262"/>
              <a:ext cx="723931" cy="67629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flipV="1">
              <a:off x="1184273" y="1785257"/>
              <a:ext cx="677881" cy="43340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7" name="Straight Connector 66"/>
            <p:cNvCxnSpPr/>
            <p:nvPr/>
          </p:nvCxnSpPr>
          <p:spPr>
            <a:xfrm>
              <a:off x="1903429" y="2485375"/>
              <a:ext cx="635016" cy="1905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V="1">
              <a:off x="1870090" y="2485375"/>
              <a:ext cx="677881" cy="67471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9" name="Straight Connector 68"/>
            <p:cNvCxnSpPr/>
            <p:nvPr/>
          </p:nvCxnSpPr>
          <p:spPr>
            <a:xfrm rot="16200000" flipH="1">
              <a:off x="2063762" y="2001166"/>
              <a:ext cx="928728" cy="39689"/>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grpSp>
      <p:pic>
        <p:nvPicPr>
          <p:cNvPr id="71" name="Picture 8" descr="usaidCMYK"/>
          <p:cNvPicPr>
            <a:picLocks noChangeAspect="1" noChangeArrowheads="1"/>
          </p:cNvPicPr>
          <p:nvPr/>
        </p:nvPicPr>
        <p:blipFill>
          <a:blip r:embed="rId3" cstate="print"/>
          <a:srcRect/>
          <a:stretch>
            <a:fillRect/>
          </a:stretch>
        </p:blipFill>
        <p:spPr bwMode="auto">
          <a:xfrm>
            <a:off x="1371600" y="6143625"/>
            <a:ext cx="1873250" cy="561975"/>
          </a:xfrm>
          <a:prstGeom prst="rect">
            <a:avLst/>
          </a:prstGeom>
          <a:noFill/>
          <a:ln w="9525">
            <a:noFill/>
            <a:miter lim="800000"/>
            <a:headEnd/>
            <a:tailEnd/>
          </a:ln>
        </p:spPr>
      </p:pic>
      <p:pic>
        <p:nvPicPr>
          <p:cNvPr id="593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 y="5367337"/>
            <a:ext cx="1166813" cy="1338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44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solidFill>
                  <a:schemeClr val="tx1"/>
                </a:solidFill>
              </a:rPr>
              <a:t>Principles and procedures</a:t>
            </a:r>
          </a:p>
        </p:txBody>
      </p:sp>
      <p:sp>
        <p:nvSpPr>
          <p:cNvPr id="3" name="Content Placeholder 2"/>
          <p:cNvSpPr>
            <a:spLocks noGrp="1"/>
          </p:cNvSpPr>
          <p:nvPr>
            <p:ph sz="quarter" idx="1"/>
          </p:nvPr>
        </p:nvSpPr>
        <p:spPr>
          <a:xfrm>
            <a:off x="152400" y="1219200"/>
            <a:ext cx="8156575" cy="4800600"/>
          </a:xfrm>
        </p:spPr>
        <p:txBody>
          <a:bodyPr>
            <a:noAutofit/>
          </a:bodyPr>
          <a:lstStyle/>
          <a:p>
            <a:pPr marL="274320" indent="-274320" fontAlgn="auto">
              <a:spcAft>
                <a:spcPts val="0"/>
              </a:spcAft>
              <a:buFont typeface="Wingdings 2"/>
              <a:buChar char=""/>
              <a:defRPr/>
            </a:pPr>
            <a:r>
              <a:rPr lang="en-US" sz="3200" dirty="0"/>
              <a:t>C</a:t>
            </a:r>
            <a:r>
              <a:rPr lang="en-US" sz="3200" dirty="0" smtClean="0"/>
              <a:t>onducts research with individuals and communities is on a voluntary basis.  </a:t>
            </a:r>
          </a:p>
          <a:p>
            <a:pPr marL="274320" indent="-274320" fontAlgn="auto">
              <a:spcAft>
                <a:spcPts val="0"/>
              </a:spcAft>
              <a:buFont typeface="Wingdings 2"/>
              <a:buChar char=""/>
              <a:defRPr/>
            </a:pPr>
            <a:r>
              <a:rPr lang="en-US" sz="3200" dirty="0" smtClean="0"/>
              <a:t>Successful learning occurs when individuals choose of their own accord to think and act in new ways.  </a:t>
            </a:r>
          </a:p>
          <a:p>
            <a:pPr marL="274320" indent="-274320" fontAlgn="auto">
              <a:spcAft>
                <a:spcPts val="0"/>
              </a:spcAft>
              <a:buFont typeface="Wingdings 2"/>
              <a:buChar char=""/>
              <a:defRPr/>
            </a:pPr>
            <a:r>
              <a:rPr lang="en-US" sz="3200" dirty="0" smtClean="0"/>
              <a:t>Our job is to present and test new ideas and technologies with those communities and community members who are interested in actively learning about new ways to manage their resources.</a:t>
            </a:r>
            <a:endParaRPr lang="en-US" sz="3200" dirty="0"/>
          </a:p>
        </p:txBody>
      </p:sp>
    </p:spTree>
    <p:extLst>
      <p:ext uri="{BB962C8B-B14F-4D97-AF65-F5344CB8AC3E}">
        <p14:creationId xmlns:p14="http://schemas.microsoft.com/office/powerpoint/2010/main" val="17922547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t>What is conservation </a:t>
            </a:r>
            <a:r>
              <a:rPr lang="en-US" dirty="0" smtClean="0"/>
              <a:t>tillage</a:t>
            </a:r>
            <a:r>
              <a:rPr lang="en-US" dirty="0"/>
              <a:t>?</a:t>
            </a:r>
          </a:p>
        </p:txBody>
      </p:sp>
      <p:sp>
        <p:nvSpPr>
          <p:cNvPr id="3075" name="Rectangle 3"/>
          <p:cNvSpPr>
            <a:spLocks noGrp="1" noChangeArrowheads="1"/>
          </p:cNvSpPr>
          <p:nvPr>
            <p:ph type="body" idx="1"/>
          </p:nvPr>
        </p:nvSpPr>
        <p:spPr>
          <a:xfrm>
            <a:off x="533400" y="1676400"/>
            <a:ext cx="7848600" cy="4572000"/>
          </a:xfrm>
        </p:spPr>
        <p:txBody>
          <a:bodyPr>
            <a:normAutofit/>
          </a:bodyPr>
          <a:lstStyle/>
          <a:p>
            <a:pPr>
              <a:lnSpc>
                <a:spcPct val="90000"/>
              </a:lnSpc>
              <a:spcAft>
                <a:spcPts val="1200"/>
              </a:spcAft>
            </a:pPr>
            <a:r>
              <a:rPr lang="en-US" sz="2800" b="1" dirty="0" smtClean="0">
                <a:solidFill>
                  <a:srgbClr val="242424"/>
                </a:solidFill>
              </a:rPr>
              <a:t>Conservation </a:t>
            </a:r>
            <a:r>
              <a:rPr lang="en-US" sz="2800" b="1" dirty="0">
                <a:solidFill>
                  <a:srgbClr val="242424"/>
                </a:solidFill>
              </a:rPr>
              <a:t>tillage</a:t>
            </a:r>
            <a:r>
              <a:rPr lang="en-US" sz="2800" dirty="0">
                <a:solidFill>
                  <a:srgbClr val="242424"/>
                </a:solidFill>
              </a:rPr>
              <a:t> is any method of soil cultivation that leaves the previous year's crop residue (such as corn stalks or wheat stubble) on fields before and after planting the next crop, to reduce soil erosion and runoff. </a:t>
            </a:r>
            <a:endParaRPr lang="en-US" sz="2800" dirty="0" smtClean="0">
              <a:solidFill>
                <a:srgbClr val="242424"/>
              </a:solidFill>
            </a:endParaRPr>
          </a:p>
          <a:p>
            <a:pPr>
              <a:lnSpc>
                <a:spcPct val="90000"/>
              </a:lnSpc>
              <a:spcAft>
                <a:spcPts val="1200"/>
              </a:spcAft>
            </a:pPr>
            <a:r>
              <a:rPr lang="en-US" sz="2800" dirty="0" smtClean="0">
                <a:solidFill>
                  <a:srgbClr val="242424"/>
                </a:solidFill>
              </a:rPr>
              <a:t>To </a:t>
            </a:r>
            <a:r>
              <a:rPr lang="en-US" sz="2800" dirty="0">
                <a:solidFill>
                  <a:srgbClr val="242424"/>
                </a:solidFill>
              </a:rPr>
              <a:t>provide these conservation benefits, at least 30% of the soil surface must be covered with residue after planting the next crop. Some conservation tillage methods forego traditional tillage entirely and leave 70% residue or more.</a:t>
            </a:r>
          </a:p>
          <a:p>
            <a:pPr>
              <a:lnSpc>
                <a:spcPct val="90000"/>
              </a:lnSpc>
              <a:buFontTx/>
              <a:buNone/>
            </a:pPr>
            <a:endParaRPr lang="en-US" sz="2800" dirty="0"/>
          </a:p>
        </p:txBody>
      </p:sp>
    </p:spTree>
    <p:extLst>
      <p:ext uri="{BB962C8B-B14F-4D97-AF65-F5344CB8AC3E}">
        <p14:creationId xmlns:p14="http://schemas.microsoft.com/office/powerpoint/2010/main" val="26305337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solidFill>
                  <a:schemeClr val="tx1"/>
                </a:solidFill>
              </a:rPr>
              <a:t/>
            </a:r>
            <a:br>
              <a:rPr lang="en-US" dirty="0" smtClean="0">
                <a:solidFill>
                  <a:schemeClr val="tx1"/>
                </a:solidFill>
              </a:rPr>
            </a:br>
            <a:r>
              <a:rPr lang="en-US" dirty="0" smtClean="0">
                <a:solidFill>
                  <a:schemeClr val="tx1"/>
                </a:solidFill>
              </a:rPr>
              <a:t>Why </a:t>
            </a:r>
            <a:r>
              <a:rPr lang="en-US" dirty="0">
                <a:solidFill>
                  <a:schemeClr val="tx1"/>
                </a:solidFill>
              </a:rPr>
              <a:t>practice conservation tillage on your land?</a:t>
            </a:r>
            <a:r>
              <a:rPr lang="en-US" b="1" dirty="0">
                <a:solidFill>
                  <a:srgbClr val="B53100"/>
                </a:solidFill>
                <a:latin typeface="Times New Roman" pitchFamily="80" charset="0"/>
              </a:rPr>
              <a:t/>
            </a:r>
            <a:br>
              <a:rPr lang="en-US" b="1" dirty="0">
                <a:solidFill>
                  <a:srgbClr val="B53100"/>
                </a:solidFill>
                <a:latin typeface="Times New Roman" pitchFamily="80" charset="0"/>
              </a:rPr>
            </a:br>
            <a:endParaRPr lang="en-US" b="1" dirty="0">
              <a:solidFill>
                <a:srgbClr val="B53100"/>
              </a:solidFill>
              <a:latin typeface="Times New Roman" pitchFamily="80" charset="0"/>
            </a:endParaRPr>
          </a:p>
        </p:txBody>
      </p:sp>
      <p:sp>
        <p:nvSpPr>
          <p:cNvPr id="6147" name="Rectangle 3"/>
          <p:cNvSpPr>
            <a:spLocks noGrp="1" noChangeArrowheads="1"/>
          </p:cNvSpPr>
          <p:nvPr>
            <p:ph type="body" idx="1"/>
          </p:nvPr>
        </p:nvSpPr>
        <p:spPr>
          <a:xfrm>
            <a:off x="457200" y="1600200"/>
            <a:ext cx="7620000" cy="5105400"/>
          </a:xfrm>
        </p:spPr>
        <p:txBody>
          <a:bodyPr>
            <a:normAutofit fontScale="92500" lnSpcReduction="20000"/>
          </a:bodyPr>
          <a:lstStyle/>
          <a:p>
            <a:pPr>
              <a:lnSpc>
                <a:spcPct val="90000"/>
              </a:lnSpc>
              <a:spcAft>
                <a:spcPts val="1200"/>
              </a:spcAft>
              <a:buNone/>
            </a:pPr>
            <a:r>
              <a:rPr lang="en-US" sz="2800" b="1" dirty="0">
                <a:solidFill>
                  <a:srgbClr val="242424"/>
                </a:solidFill>
              </a:rPr>
              <a:t>Environmental benefits</a:t>
            </a:r>
            <a:endParaRPr lang="en-US" sz="2800" dirty="0">
              <a:solidFill>
                <a:srgbClr val="242424"/>
              </a:solidFill>
            </a:endParaRPr>
          </a:p>
          <a:p>
            <a:pPr lvl="1">
              <a:lnSpc>
                <a:spcPct val="90000"/>
              </a:lnSpc>
            </a:pPr>
            <a:r>
              <a:rPr lang="en-US" sz="2600" dirty="0" smtClean="0"/>
              <a:t>Reduces </a:t>
            </a:r>
            <a:r>
              <a:rPr lang="en-US" sz="2600" dirty="0"/>
              <a:t>soil erosion by as much as 60%-90% depending on the conservation tillage method; pieces of crop residue shield soil particles from rain and wind until new plants produce a protective canopy over the soil</a:t>
            </a:r>
          </a:p>
          <a:p>
            <a:pPr lvl="1">
              <a:lnSpc>
                <a:spcPct val="90000"/>
              </a:lnSpc>
            </a:pPr>
            <a:r>
              <a:rPr lang="en-US" sz="2600" dirty="0" smtClean="0"/>
              <a:t>Improves</a:t>
            </a:r>
            <a:r>
              <a:rPr lang="en-US" sz="2600" b="1" dirty="0" smtClean="0"/>
              <a:t> </a:t>
            </a:r>
            <a:r>
              <a:rPr lang="en-US" sz="2600" dirty="0"/>
              <a:t>soil and water quality by adding organic matter as crop residue decomposes; this creates an open soil structure that lets water in more easily, reducing </a:t>
            </a:r>
            <a:r>
              <a:rPr lang="en-US" sz="2600" dirty="0" smtClean="0"/>
              <a:t>runoff</a:t>
            </a:r>
          </a:p>
          <a:p>
            <a:pPr lvl="1">
              <a:lnSpc>
                <a:spcPct val="90000"/>
              </a:lnSpc>
            </a:pPr>
            <a:r>
              <a:rPr lang="en-US" sz="2600" dirty="0" smtClean="0"/>
              <a:t>Reduces potential air pollution from dust and diesel emissions</a:t>
            </a:r>
          </a:p>
          <a:p>
            <a:pPr lvl="1">
              <a:lnSpc>
                <a:spcPct val="90000"/>
              </a:lnSpc>
            </a:pPr>
            <a:r>
              <a:rPr lang="en-US" sz="2600" dirty="0" smtClean="0"/>
              <a:t>Crop residue provides food and cover for wildlife</a:t>
            </a:r>
          </a:p>
          <a:p>
            <a:pPr lvl="1">
              <a:lnSpc>
                <a:spcPct val="90000"/>
              </a:lnSpc>
            </a:pPr>
            <a:r>
              <a:rPr lang="en-US" sz="2600" dirty="0" smtClean="0"/>
              <a:t>Conserves water by reducing</a:t>
            </a:r>
            <a:r>
              <a:rPr lang="en-US" sz="2600" b="1" dirty="0" smtClean="0"/>
              <a:t> </a:t>
            </a:r>
            <a:r>
              <a:rPr lang="en-US" sz="2600" dirty="0" smtClean="0"/>
              <a:t>evaporation at the soil surface</a:t>
            </a:r>
          </a:p>
          <a:p>
            <a:pPr lvl="1">
              <a:lnSpc>
                <a:spcPct val="90000"/>
              </a:lnSpc>
            </a:pPr>
            <a:r>
              <a:rPr lang="en-US" sz="2600" dirty="0" smtClean="0"/>
              <a:t>Conserves energy due to fewer tractor trips across the field</a:t>
            </a:r>
          </a:p>
          <a:p>
            <a:pPr lvl="2">
              <a:lnSpc>
                <a:spcPct val="90000"/>
              </a:lnSpc>
            </a:pPr>
            <a:endParaRPr lang="en-US" sz="2000" dirty="0">
              <a:latin typeface="Times New Roman" pitchFamily="80" charset="0"/>
            </a:endParaRPr>
          </a:p>
        </p:txBody>
      </p:sp>
    </p:spTree>
    <p:extLst>
      <p:ext uri="{BB962C8B-B14F-4D97-AF65-F5344CB8AC3E}">
        <p14:creationId xmlns:p14="http://schemas.microsoft.com/office/powerpoint/2010/main" val="15473630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rgbClr val="242424"/>
                </a:solidFill>
              </a:rPr>
              <a:t>Practical benefits</a:t>
            </a:r>
            <a:endParaRPr lang="en-US" dirty="0"/>
          </a:p>
        </p:txBody>
      </p:sp>
      <p:sp>
        <p:nvSpPr>
          <p:cNvPr id="3" name="Content Placeholder 2"/>
          <p:cNvSpPr>
            <a:spLocks noGrp="1"/>
          </p:cNvSpPr>
          <p:nvPr>
            <p:ph idx="1"/>
          </p:nvPr>
        </p:nvSpPr>
        <p:spPr/>
        <p:txBody>
          <a:bodyPr>
            <a:normAutofit lnSpcReduction="10000"/>
          </a:bodyPr>
          <a:lstStyle/>
          <a:p>
            <a:pPr lvl="1">
              <a:lnSpc>
                <a:spcPct val="90000"/>
              </a:lnSpc>
            </a:pPr>
            <a:r>
              <a:rPr lang="en-US" sz="3800" dirty="0" smtClean="0"/>
              <a:t>Fewer trips across the fields </a:t>
            </a:r>
          </a:p>
          <a:p>
            <a:pPr lvl="2">
              <a:lnSpc>
                <a:spcPct val="90000"/>
              </a:lnSpc>
            </a:pPr>
            <a:r>
              <a:rPr lang="en-US" sz="3600" dirty="0" smtClean="0"/>
              <a:t>saves time and money (lowers fuel, labor and machinery maintenance costs) </a:t>
            </a:r>
            <a:endParaRPr lang="en-US" sz="3600" dirty="0"/>
          </a:p>
          <a:p>
            <a:pPr lvl="2">
              <a:lnSpc>
                <a:spcPct val="90000"/>
              </a:lnSpc>
            </a:pPr>
            <a:r>
              <a:rPr lang="en-US" sz="3600" dirty="0" smtClean="0"/>
              <a:t>reduces soil compaction that can interfere with plant growth</a:t>
            </a:r>
          </a:p>
          <a:p>
            <a:pPr lvl="1">
              <a:lnSpc>
                <a:spcPct val="90000"/>
              </a:lnSpc>
            </a:pPr>
            <a:r>
              <a:rPr lang="en-US" sz="3800" dirty="0" smtClean="0"/>
              <a:t>Optimizes soil moisture, enhancing crop growth in dry periods or on droughty soils</a:t>
            </a:r>
          </a:p>
          <a:p>
            <a:endParaRPr lang="en-US" dirty="0"/>
          </a:p>
        </p:txBody>
      </p:sp>
    </p:spTree>
    <p:extLst>
      <p:ext uri="{BB962C8B-B14F-4D97-AF65-F5344CB8AC3E}">
        <p14:creationId xmlns:p14="http://schemas.microsoft.com/office/powerpoint/2010/main" val="311695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in the process</a:t>
            </a:r>
            <a:endParaRPr lang="en-US" dirty="0"/>
          </a:p>
        </p:txBody>
      </p:sp>
      <p:sp>
        <p:nvSpPr>
          <p:cNvPr id="3" name="Content Placeholder 2"/>
          <p:cNvSpPr>
            <a:spLocks noGrp="1"/>
          </p:cNvSpPr>
          <p:nvPr>
            <p:ph sz="quarter" idx="1"/>
          </p:nvPr>
        </p:nvSpPr>
        <p:spPr>
          <a:xfrm>
            <a:off x="304800" y="1371600"/>
            <a:ext cx="7620000" cy="4800600"/>
          </a:xfrm>
        </p:spPr>
        <p:txBody>
          <a:bodyPr>
            <a:noAutofit/>
          </a:bodyPr>
          <a:lstStyle/>
          <a:p>
            <a:r>
              <a:rPr lang="en-US" sz="2400" dirty="0" smtClean="0"/>
              <a:t>This is a 4 year project. We have 3 years left.</a:t>
            </a:r>
          </a:p>
          <a:p>
            <a:r>
              <a:rPr lang="en-US" sz="2400" dirty="0"/>
              <a:t>B</a:t>
            </a:r>
            <a:r>
              <a:rPr lang="en-US" sz="2400" dirty="0" smtClean="0"/>
              <a:t>aseline data collection conducted year 1</a:t>
            </a:r>
            <a:endParaRPr lang="en-US" sz="2400" dirty="0"/>
          </a:p>
          <a:p>
            <a:pPr lvl="1"/>
            <a:r>
              <a:rPr lang="en-US" sz="2400" dirty="0"/>
              <a:t>U</a:t>
            </a:r>
            <a:r>
              <a:rPr lang="en-US" sz="2400" dirty="0" smtClean="0"/>
              <a:t>nderstand the local production system before the project</a:t>
            </a:r>
          </a:p>
          <a:p>
            <a:r>
              <a:rPr lang="en-US" sz="2400" dirty="0" smtClean="0"/>
              <a:t>Includes trying to understand what people’s thinking about CA was before we started. </a:t>
            </a:r>
          </a:p>
          <a:p>
            <a:pPr lvl="1"/>
            <a:r>
              <a:rPr lang="en-US" sz="2400" dirty="0" smtClean="0"/>
              <a:t>Today’s presentation is to show you some of the results of that baseline study.</a:t>
            </a:r>
          </a:p>
          <a:p>
            <a:r>
              <a:rPr lang="en-US" sz="2400" dirty="0" smtClean="0"/>
              <a:t>We have also completed the first year of experimental trials to begin testing CA principles</a:t>
            </a:r>
          </a:p>
          <a:p>
            <a:pPr lvl="1"/>
            <a:r>
              <a:rPr lang="en-US" sz="2400" dirty="0" smtClean="0"/>
              <a:t>Results are being analyzed.  </a:t>
            </a:r>
            <a:endParaRPr lang="en-US" sz="2400" dirty="0"/>
          </a:p>
          <a:p>
            <a:pPr lvl="1"/>
            <a:r>
              <a:rPr lang="en-US" sz="2400" dirty="0"/>
              <a:t>W</a:t>
            </a:r>
            <a:r>
              <a:rPr lang="en-US" sz="2400" dirty="0" smtClean="0"/>
              <a:t>ill also be shared with you soon.</a:t>
            </a:r>
            <a:endParaRPr lang="en-US" sz="2400" dirty="0"/>
          </a:p>
        </p:txBody>
      </p:sp>
    </p:spTree>
    <p:extLst>
      <p:ext uri="{BB962C8B-B14F-4D97-AF65-F5344CB8AC3E}">
        <p14:creationId xmlns:p14="http://schemas.microsoft.com/office/powerpoint/2010/main" val="3727843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762000"/>
          </a:xfrm>
        </p:spPr>
        <p:txBody>
          <a:bodyPr/>
          <a:lstStyle/>
          <a:p>
            <a:r>
              <a:rPr lang="en-US" dirty="0" smtClean="0"/>
              <a:t>Types of CA Tillage Methods</a:t>
            </a:r>
            <a:endParaRPr lang="en-US" dirty="0"/>
          </a:p>
        </p:txBody>
      </p:sp>
      <p:sp>
        <p:nvSpPr>
          <p:cNvPr id="4099" name="Rectangle 3"/>
          <p:cNvSpPr>
            <a:spLocks noGrp="1" noChangeArrowheads="1"/>
          </p:cNvSpPr>
          <p:nvPr>
            <p:ph type="body" idx="1"/>
          </p:nvPr>
        </p:nvSpPr>
        <p:spPr>
          <a:xfrm>
            <a:off x="609600" y="1524000"/>
            <a:ext cx="7772400" cy="5105400"/>
          </a:xfrm>
        </p:spPr>
        <p:txBody>
          <a:bodyPr>
            <a:normAutofit lnSpcReduction="10000"/>
          </a:bodyPr>
          <a:lstStyle/>
          <a:p>
            <a:pPr>
              <a:lnSpc>
                <a:spcPct val="90000"/>
              </a:lnSpc>
              <a:spcAft>
                <a:spcPts val="1200"/>
              </a:spcAft>
            </a:pPr>
            <a:r>
              <a:rPr lang="en-US" sz="2800" dirty="0">
                <a:solidFill>
                  <a:srgbClr val="242424"/>
                </a:solidFill>
                <a:latin typeface="Times New Roman" pitchFamily="80" charset="0"/>
              </a:rPr>
              <a:t>Conservation tillage is especially suitable for erosion-prone cropland. In some agricultural regions it has become more common than traditional moldboard plowing.</a:t>
            </a:r>
          </a:p>
          <a:p>
            <a:pPr>
              <a:lnSpc>
                <a:spcPct val="90000"/>
              </a:lnSpc>
              <a:spcAft>
                <a:spcPts val="1200"/>
              </a:spcAft>
            </a:pPr>
            <a:r>
              <a:rPr lang="en-US" sz="2800" dirty="0">
                <a:solidFill>
                  <a:srgbClr val="242424"/>
                </a:solidFill>
                <a:latin typeface="Times New Roman" pitchFamily="80" charset="0"/>
              </a:rPr>
              <a:t>Conservation tillage methods include</a:t>
            </a:r>
            <a:r>
              <a:rPr lang="en-US" sz="2800" b="1" dirty="0">
                <a:solidFill>
                  <a:srgbClr val="242424"/>
                </a:solidFill>
                <a:latin typeface="Times New Roman" pitchFamily="80" charset="0"/>
              </a:rPr>
              <a:t> no-till</a:t>
            </a:r>
            <a:r>
              <a:rPr lang="en-US" sz="2800" dirty="0">
                <a:solidFill>
                  <a:srgbClr val="242424"/>
                </a:solidFill>
                <a:latin typeface="Times New Roman" pitchFamily="80" charset="0"/>
              </a:rPr>
              <a:t>,</a:t>
            </a:r>
            <a:r>
              <a:rPr lang="en-US" sz="2800" b="1" dirty="0">
                <a:solidFill>
                  <a:srgbClr val="242424"/>
                </a:solidFill>
                <a:latin typeface="Times New Roman" pitchFamily="80" charset="0"/>
              </a:rPr>
              <a:t> strip-till</a:t>
            </a:r>
            <a:r>
              <a:rPr lang="en-US" sz="2800" dirty="0">
                <a:solidFill>
                  <a:srgbClr val="242424"/>
                </a:solidFill>
                <a:latin typeface="Times New Roman" pitchFamily="80" charset="0"/>
              </a:rPr>
              <a:t>,</a:t>
            </a:r>
            <a:r>
              <a:rPr lang="en-US" sz="2800" b="1" dirty="0">
                <a:solidFill>
                  <a:srgbClr val="242424"/>
                </a:solidFill>
                <a:latin typeface="Times New Roman" pitchFamily="80" charset="0"/>
              </a:rPr>
              <a:t> ridge-till</a:t>
            </a:r>
            <a:r>
              <a:rPr lang="en-US" sz="2800" dirty="0">
                <a:solidFill>
                  <a:srgbClr val="242424"/>
                </a:solidFill>
                <a:latin typeface="Times New Roman" pitchFamily="80" charset="0"/>
              </a:rPr>
              <a:t> and</a:t>
            </a:r>
            <a:r>
              <a:rPr lang="en-US" sz="2800" b="1" dirty="0">
                <a:solidFill>
                  <a:srgbClr val="242424"/>
                </a:solidFill>
                <a:latin typeface="Times New Roman" pitchFamily="80" charset="0"/>
              </a:rPr>
              <a:t> mulch-till</a:t>
            </a:r>
            <a:r>
              <a:rPr lang="en-US" sz="2800" dirty="0">
                <a:solidFill>
                  <a:srgbClr val="242424"/>
                </a:solidFill>
                <a:latin typeface="Times New Roman" pitchFamily="80" charset="0"/>
              </a:rPr>
              <a:t>. Each method requires different types of specialized or modified equipment and adaptations in management.</a:t>
            </a:r>
          </a:p>
          <a:p>
            <a:pPr>
              <a:lnSpc>
                <a:spcPct val="90000"/>
              </a:lnSpc>
              <a:spcAft>
                <a:spcPts val="1200"/>
              </a:spcAft>
            </a:pPr>
            <a:r>
              <a:rPr lang="en-US" sz="2800" b="1" dirty="0">
                <a:solidFill>
                  <a:srgbClr val="242424"/>
                </a:solidFill>
                <a:latin typeface="Times New Roman" pitchFamily="80" charset="0"/>
              </a:rPr>
              <a:t>No-till </a:t>
            </a:r>
            <a:r>
              <a:rPr lang="en-US" sz="2800" dirty="0">
                <a:solidFill>
                  <a:srgbClr val="242424"/>
                </a:solidFill>
                <a:latin typeface="Times New Roman" pitchFamily="80" charset="0"/>
              </a:rPr>
              <a:t>and</a:t>
            </a:r>
            <a:r>
              <a:rPr lang="en-US" sz="2800" b="1" dirty="0">
                <a:solidFill>
                  <a:srgbClr val="242424"/>
                </a:solidFill>
                <a:latin typeface="Times New Roman" pitchFamily="80" charset="0"/>
              </a:rPr>
              <a:t> strip-till </a:t>
            </a:r>
            <a:r>
              <a:rPr lang="en-US" sz="2800" dirty="0">
                <a:solidFill>
                  <a:srgbClr val="242424"/>
                </a:solidFill>
                <a:latin typeface="Times New Roman" pitchFamily="80" charset="0"/>
              </a:rPr>
              <a:t>involve planting crops directly into residue that either hasn't been tilled at all (no-till) or has been tilled only in narrow strips with the rest of the field left untilled (strip-till).</a:t>
            </a:r>
          </a:p>
          <a:p>
            <a:pPr>
              <a:lnSpc>
                <a:spcPct val="90000"/>
              </a:lnSpc>
            </a:pPr>
            <a:endParaRPr lang="en-US" sz="2800" dirty="0"/>
          </a:p>
        </p:txBody>
      </p:sp>
    </p:spTree>
    <p:extLst>
      <p:ext uri="{BB962C8B-B14F-4D97-AF65-F5344CB8AC3E}">
        <p14:creationId xmlns:p14="http://schemas.microsoft.com/office/powerpoint/2010/main" val="14270568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Additional Types of CA</a:t>
            </a:r>
            <a:endParaRPr lang="en-US" dirty="0"/>
          </a:p>
        </p:txBody>
      </p:sp>
      <p:sp>
        <p:nvSpPr>
          <p:cNvPr id="5123" name="Rectangle 3"/>
          <p:cNvSpPr>
            <a:spLocks noGrp="1" noChangeArrowheads="1"/>
          </p:cNvSpPr>
          <p:nvPr>
            <p:ph type="body" idx="1"/>
          </p:nvPr>
        </p:nvSpPr>
        <p:spPr/>
        <p:txBody>
          <a:bodyPr/>
          <a:lstStyle/>
          <a:p>
            <a:pPr>
              <a:lnSpc>
                <a:spcPct val="90000"/>
              </a:lnSpc>
              <a:spcAft>
                <a:spcPts val="1200"/>
              </a:spcAft>
            </a:pPr>
            <a:r>
              <a:rPr lang="en-US" sz="2800" b="1" dirty="0">
                <a:solidFill>
                  <a:srgbClr val="242424"/>
                </a:solidFill>
              </a:rPr>
              <a:t>Ridge-till </a:t>
            </a:r>
            <a:r>
              <a:rPr lang="en-US" sz="2800" dirty="0">
                <a:solidFill>
                  <a:srgbClr val="242424"/>
                </a:solidFill>
              </a:rPr>
              <a:t>involves planting row crops on permanent ridges about 4-6 inches high. The previous crop's residue is cleared off ridge-tops into adjacent furrows to make way for the new crop being planted on ridges. Maintaining the ridges is essential and requires modified or specialized equipment.</a:t>
            </a:r>
          </a:p>
          <a:p>
            <a:pPr>
              <a:lnSpc>
                <a:spcPct val="90000"/>
              </a:lnSpc>
              <a:spcAft>
                <a:spcPts val="1200"/>
              </a:spcAft>
            </a:pPr>
            <a:r>
              <a:rPr lang="en-US" sz="2800" b="1" dirty="0">
                <a:solidFill>
                  <a:srgbClr val="242424"/>
                </a:solidFill>
              </a:rPr>
              <a:t>Mulch-till</a:t>
            </a:r>
            <a:r>
              <a:rPr lang="en-US" sz="2800" dirty="0">
                <a:solidFill>
                  <a:srgbClr val="242424"/>
                </a:solidFill>
              </a:rPr>
              <a:t> is any other reduced tillage system that leaves at least one third of the soil surface covered with crop residue.</a:t>
            </a:r>
          </a:p>
          <a:p>
            <a:pPr>
              <a:lnSpc>
                <a:spcPct val="90000"/>
              </a:lnSpc>
            </a:pPr>
            <a:endParaRPr lang="en-US" sz="2800" dirty="0"/>
          </a:p>
        </p:txBody>
      </p:sp>
    </p:spTree>
    <p:extLst>
      <p:ext uri="{BB962C8B-B14F-4D97-AF65-F5344CB8AC3E}">
        <p14:creationId xmlns:p14="http://schemas.microsoft.com/office/powerpoint/2010/main" val="4027231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data\Rita Docs\SANREM\Technology networks Workshops\Residue cover guide SANREM.jpg"/>
          <p:cNvPicPr>
            <a:picLocks noChangeAspect="1" noChangeArrowheads="1"/>
          </p:cNvPicPr>
          <p:nvPr/>
        </p:nvPicPr>
        <p:blipFill>
          <a:blip r:embed="rId2" cstate="print"/>
          <a:srcRect t="3497" r="917" b="17814"/>
          <a:stretch>
            <a:fillRect/>
          </a:stretch>
        </p:blipFill>
        <p:spPr bwMode="auto">
          <a:xfrm>
            <a:off x="76200" y="0"/>
            <a:ext cx="8229600" cy="6858000"/>
          </a:xfrm>
          <a:prstGeom prst="rect">
            <a:avLst/>
          </a:prstGeom>
          <a:noFill/>
        </p:spPr>
      </p:pic>
    </p:spTree>
    <p:extLst>
      <p:ext uri="{BB962C8B-B14F-4D97-AF65-F5344CB8AC3E}">
        <p14:creationId xmlns:p14="http://schemas.microsoft.com/office/powerpoint/2010/main" val="8193592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Researching Technology Networks for CA</a:t>
            </a:r>
            <a:endParaRPr lang="en-US" sz="3200" dirty="0"/>
          </a:p>
        </p:txBody>
      </p:sp>
      <p:sp>
        <p:nvSpPr>
          <p:cNvPr id="3" name="Content Placeholder 2"/>
          <p:cNvSpPr>
            <a:spLocks noGrp="1"/>
          </p:cNvSpPr>
          <p:nvPr>
            <p:ph idx="1"/>
          </p:nvPr>
        </p:nvSpPr>
        <p:spPr>
          <a:xfrm>
            <a:off x="457200" y="1524000"/>
            <a:ext cx="7620000" cy="4800600"/>
          </a:xfrm>
        </p:spPr>
        <p:txBody>
          <a:bodyPr>
            <a:normAutofit/>
          </a:bodyPr>
          <a:lstStyle/>
          <a:p>
            <a:r>
              <a:rPr lang="en-US" sz="2800" dirty="0" smtClean="0"/>
              <a:t>Successful Conservation Agriculture</a:t>
            </a:r>
          </a:p>
          <a:p>
            <a:pPr lvl="1"/>
            <a:r>
              <a:rPr lang="en-US" sz="2500" dirty="0" smtClean="0"/>
              <a:t>Broad based support network</a:t>
            </a:r>
          </a:p>
          <a:p>
            <a:pPr lvl="1"/>
            <a:r>
              <a:rPr lang="en-US" sz="2500" dirty="0" smtClean="0"/>
              <a:t>Change in mindset regarding agricultural production practices</a:t>
            </a:r>
          </a:p>
          <a:p>
            <a:r>
              <a:rPr lang="en-US" sz="2800" dirty="0" smtClean="0"/>
              <a:t>Everyone has to be involved </a:t>
            </a:r>
          </a:p>
          <a:p>
            <a:pPr lvl="1"/>
            <a:r>
              <a:rPr lang="en-US" sz="2500" dirty="0" smtClean="0"/>
              <a:t>Why we have tried to bring you all here today</a:t>
            </a:r>
          </a:p>
          <a:p>
            <a:endParaRPr lang="en-US" dirty="0" smtClean="0"/>
          </a:p>
          <a:p>
            <a:endParaRPr lang="en-US" dirty="0" smtClean="0"/>
          </a:p>
          <a:p>
            <a:pPr lvl="1"/>
            <a:endParaRPr lang="en-US" dirty="0"/>
          </a:p>
        </p:txBody>
      </p:sp>
    </p:spTree>
    <p:extLst>
      <p:ext uri="{BB962C8B-B14F-4D97-AF65-F5344CB8AC3E}">
        <p14:creationId xmlns:p14="http://schemas.microsoft.com/office/powerpoint/2010/main" val="4203849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Process</a:t>
            </a:r>
            <a:endParaRPr lang="en-US" dirty="0"/>
          </a:p>
        </p:txBody>
      </p:sp>
      <p:sp>
        <p:nvSpPr>
          <p:cNvPr id="3" name="Content Placeholder 2"/>
          <p:cNvSpPr>
            <a:spLocks noGrp="1"/>
          </p:cNvSpPr>
          <p:nvPr>
            <p:ph idx="1"/>
          </p:nvPr>
        </p:nvSpPr>
        <p:spPr/>
        <p:txBody>
          <a:bodyPr>
            <a:normAutofit/>
          </a:bodyPr>
          <a:lstStyle/>
          <a:p>
            <a:r>
              <a:rPr lang="en-US" sz="2400" dirty="0"/>
              <a:t>Focus Groups in 2010</a:t>
            </a:r>
          </a:p>
          <a:p>
            <a:pPr lvl="1"/>
            <a:r>
              <a:rPr lang="en-US" dirty="0"/>
              <a:t>Identify key contacts for agricultural production</a:t>
            </a:r>
          </a:p>
          <a:p>
            <a:pPr lvl="1"/>
            <a:r>
              <a:rPr lang="en-US" dirty="0"/>
              <a:t>List of 19 key actors</a:t>
            </a:r>
          </a:p>
          <a:p>
            <a:r>
              <a:rPr lang="en-US" sz="2400" dirty="0"/>
              <a:t>Survey conducted in </a:t>
            </a:r>
            <a:r>
              <a:rPr lang="en-US" sz="2400" dirty="0" smtClean="0"/>
              <a:t>2010</a:t>
            </a:r>
            <a:endParaRPr lang="en-US" sz="2400" dirty="0"/>
          </a:p>
          <a:p>
            <a:pPr lvl="1"/>
            <a:r>
              <a:rPr lang="en-US" dirty="0"/>
              <a:t>75 farm households were asked about their key contacts for agricultural information/resources in </a:t>
            </a:r>
            <a:r>
              <a:rPr lang="en-US" dirty="0" err="1"/>
              <a:t>Bungoma</a:t>
            </a:r>
            <a:r>
              <a:rPr lang="en-US" dirty="0"/>
              <a:t> </a:t>
            </a:r>
            <a:endParaRPr lang="en-US" dirty="0" smtClean="0"/>
          </a:p>
          <a:p>
            <a:pPr lvl="1"/>
            <a:r>
              <a:rPr lang="en-US" sz="2200" dirty="0" smtClean="0"/>
              <a:t>Participants </a:t>
            </a:r>
            <a:r>
              <a:rPr lang="en-US" sz="2200" dirty="0"/>
              <a:t>from </a:t>
            </a:r>
            <a:r>
              <a:rPr lang="en-US" sz="2200" dirty="0" err="1" smtClean="0"/>
              <a:t>Ndengelwa</a:t>
            </a:r>
            <a:r>
              <a:rPr lang="en-US" sz="2200" dirty="0" smtClean="0"/>
              <a:t> </a:t>
            </a:r>
            <a:r>
              <a:rPr lang="en-US" sz="2200" dirty="0"/>
              <a:t>used to generate network </a:t>
            </a:r>
            <a:r>
              <a:rPr lang="en-US" sz="2200" dirty="0" smtClean="0"/>
              <a:t>contacts due to wide distribution of sample</a:t>
            </a:r>
            <a:endParaRPr lang="en-US" sz="2200" dirty="0"/>
          </a:p>
          <a:p>
            <a:r>
              <a:rPr lang="en-US" sz="2400" dirty="0"/>
              <a:t>Follow up interviews conducted with 19 individuals </a:t>
            </a:r>
            <a:r>
              <a:rPr lang="en-US" sz="2400" dirty="0" smtClean="0"/>
              <a:t>in spring 2011</a:t>
            </a:r>
          </a:p>
          <a:p>
            <a:pPr lvl="1"/>
            <a:r>
              <a:rPr lang="en-US" sz="2200" dirty="0" smtClean="0"/>
              <a:t>Community </a:t>
            </a:r>
            <a:r>
              <a:rPr lang="en-US" sz="2200" dirty="0"/>
              <a:t>agents </a:t>
            </a:r>
            <a:endParaRPr lang="en-US" sz="2200" dirty="0" smtClean="0"/>
          </a:p>
          <a:p>
            <a:pPr lvl="1"/>
            <a:r>
              <a:rPr lang="en-US" sz="2200" dirty="0" smtClean="0"/>
              <a:t>Agricultural </a:t>
            </a:r>
            <a:r>
              <a:rPr lang="en-US" sz="2200" dirty="0"/>
              <a:t>service providers</a:t>
            </a:r>
          </a:p>
          <a:p>
            <a:endParaRPr lang="en-US" dirty="0"/>
          </a:p>
        </p:txBody>
      </p:sp>
    </p:spTree>
    <p:extLst>
      <p:ext uri="{BB962C8B-B14F-4D97-AF65-F5344CB8AC3E}">
        <p14:creationId xmlns:p14="http://schemas.microsoft.com/office/powerpoint/2010/main" val="905377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800" dirty="0"/>
              <a:t>What is the project?</a:t>
            </a:r>
            <a:endParaRPr lang="en-US" dirty="0"/>
          </a:p>
        </p:txBody>
      </p:sp>
      <p:sp>
        <p:nvSpPr>
          <p:cNvPr id="2" name="Subtitle 1"/>
          <p:cNvSpPr>
            <a:spLocks noGrp="1"/>
          </p:cNvSpPr>
          <p:nvPr>
            <p:ph idx="1"/>
          </p:nvPr>
        </p:nvSpPr>
        <p:spPr/>
        <p:txBody>
          <a:bodyPr>
            <a:normAutofit/>
          </a:bodyPr>
          <a:lstStyle/>
          <a:p>
            <a:pPr>
              <a:defRPr/>
            </a:pPr>
            <a:r>
              <a:rPr lang="en-US" sz="3200" dirty="0" smtClean="0">
                <a:solidFill>
                  <a:schemeClr val="tx1"/>
                </a:solidFill>
              </a:rPr>
              <a:t>Lead institution: University of Wyoming</a:t>
            </a:r>
          </a:p>
          <a:p>
            <a:pPr>
              <a:defRPr/>
            </a:pPr>
            <a:endParaRPr lang="en-US" sz="3200" dirty="0" smtClean="0">
              <a:solidFill>
                <a:schemeClr val="tx1"/>
              </a:solidFill>
            </a:endParaRPr>
          </a:p>
          <a:p>
            <a:pPr>
              <a:defRPr/>
            </a:pPr>
            <a:r>
              <a:rPr lang="en-US" sz="3200" dirty="0" smtClean="0">
                <a:solidFill>
                  <a:schemeClr val="tx1"/>
                </a:solidFill>
              </a:rPr>
              <a:t>Development and Transfer of Conservation Agriculture Production Systems (CAPS) for Small-holder Farms in Eastern Uganda and Western Kenya</a:t>
            </a:r>
          </a:p>
          <a:p>
            <a:pPr fontAlgn="auto">
              <a:spcAft>
                <a:spcPts val="0"/>
              </a:spcAft>
              <a:buFont typeface="Wingdings 2"/>
              <a:buNone/>
              <a:defRPr/>
            </a:pPr>
            <a:endParaRPr lang="en-US" b="1" dirty="0"/>
          </a:p>
        </p:txBody>
      </p:sp>
    </p:spTree>
    <p:extLst>
      <p:ext uri="{BB962C8B-B14F-4D97-AF65-F5344CB8AC3E}">
        <p14:creationId xmlns:p14="http://schemas.microsoft.com/office/powerpoint/2010/main" val="38754566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Aims</a:t>
            </a:r>
            <a:endParaRPr lang="en-US" dirty="0"/>
          </a:p>
        </p:txBody>
      </p:sp>
      <p:sp>
        <p:nvSpPr>
          <p:cNvPr id="3" name="Content Placeholder 2"/>
          <p:cNvSpPr>
            <a:spLocks noGrp="1"/>
          </p:cNvSpPr>
          <p:nvPr>
            <p:ph idx="1"/>
          </p:nvPr>
        </p:nvSpPr>
        <p:spPr/>
        <p:txBody>
          <a:bodyPr/>
          <a:lstStyle/>
          <a:p>
            <a:r>
              <a:rPr lang="en-US" dirty="0" smtClean="0"/>
              <a:t>Understand existing mindsets with regard to agricultural production </a:t>
            </a:r>
          </a:p>
          <a:p>
            <a:pPr lvl="1"/>
            <a:r>
              <a:rPr lang="en-US" dirty="0" smtClean="0"/>
              <a:t>Especially with regard to conservation agriculture</a:t>
            </a:r>
          </a:p>
          <a:p>
            <a:r>
              <a:rPr lang="en-US" dirty="0" smtClean="0"/>
              <a:t>Map the structure of agricultural production networks in </a:t>
            </a:r>
            <a:r>
              <a:rPr lang="en-US" dirty="0" err="1" smtClean="0"/>
              <a:t>Bungoma</a:t>
            </a:r>
            <a:endParaRPr lang="en-US" dirty="0" smtClean="0"/>
          </a:p>
          <a:p>
            <a:r>
              <a:rPr lang="en-US" dirty="0" smtClean="0"/>
              <a:t>Prioritized Identifying:</a:t>
            </a:r>
          </a:p>
          <a:p>
            <a:pPr lvl="1"/>
            <a:r>
              <a:rPr lang="en-US" dirty="0"/>
              <a:t>Key nodes in the </a:t>
            </a:r>
            <a:r>
              <a:rPr lang="en-US" dirty="0" smtClean="0"/>
              <a:t>network</a:t>
            </a:r>
          </a:p>
          <a:p>
            <a:pPr lvl="2"/>
            <a:r>
              <a:rPr lang="en-US" dirty="0" smtClean="0"/>
              <a:t>For farmers</a:t>
            </a:r>
          </a:p>
          <a:p>
            <a:pPr lvl="2"/>
            <a:r>
              <a:rPr lang="en-US" dirty="0" smtClean="0"/>
              <a:t>In the whole agricultural production network</a:t>
            </a:r>
            <a:endParaRPr lang="en-US" dirty="0"/>
          </a:p>
          <a:p>
            <a:pPr lvl="1"/>
            <a:r>
              <a:rPr lang="en-US" dirty="0"/>
              <a:t>Knowledge and beliefs about </a:t>
            </a:r>
            <a:r>
              <a:rPr lang="en-US" dirty="0" smtClean="0"/>
              <a:t>CA</a:t>
            </a:r>
          </a:p>
          <a:p>
            <a:pPr lvl="2"/>
            <a:r>
              <a:rPr lang="en-US" dirty="0" smtClean="0"/>
              <a:t>Differences between farmers and service providers/community agents</a:t>
            </a:r>
            <a:endParaRPr lang="en-US" dirty="0"/>
          </a:p>
          <a:p>
            <a:pPr marL="411480" lvl="1" indent="0">
              <a:buNone/>
            </a:pPr>
            <a:endParaRPr lang="en-US" dirty="0" smtClean="0"/>
          </a:p>
        </p:txBody>
      </p:sp>
    </p:spTree>
    <p:extLst>
      <p:ext uri="{BB962C8B-B14F-4D97-AF65-F5344CB8AC3E}">
        <p14:creationId xmlns:p14="http://schemas.microsoft.com/office/powerpoint/2010/main" val="32619680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Farmer Involvement in Agricultural Networks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3776742"/>
              </p:ext>
            </p:extLst>
          </p:nvPr>
        </p:nvGraphicFramePr>
        <p:xfrm>
          <a:off x="457199" y="2286000"/>
          <a:ext cx="7543800" cy="2209800"/>
        </p:xfrm>
        <a:graphic>
          <a:graphicData uri="http://schemas.openxmlformats.org/drawingml/2006/table">
            <a:tbl>
              <a:tblPr>
                <a:tableStyleId>{3B4B98B0-60AC-42C2-AFA5-B58CD77FA1E5}</a:tableStyleId>
              </a:tblPr>
              <a:tblGrid>
                <a:gridCol w="2209801"/>
                <a:gridCol w="1447800"/>
                <a:gridCol w="838200"/>
                <a:gridCol w="1143000"/>
                <a:gridCol w="914400"/>
                <a:gridCol w="990599"/>
              </a:tblGrid>
              <a:tr h="657188">
                <a:tc>
                  <a:txBody>
                    <a:bodyPr/>
                    <a:lstStyle/>
                    <a:p>
                      <a:pPr algn="l" fontAlgn="b"/>
                      <a:r>
                        <a:rPr lang="en-US" sz="1800" b="1" u="none" strike="noStrike" dirty="0">
                          <a:effectLst/>
                        </a:rPr>
                        <a:t>Variable</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Observations</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Mean</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a:effectLst/>
                        </a:rPr>
                        <a:t>Standard Deviation</a:t>
                      </a:r>
                      <a:endParaRPr lang="en-US" sz="1800" b="1" i="0" u="none" strike="noStrike">
                        <a:solidFill>
                          <a:srgbClr val="000000"/>
                        </a:solidFill>
                        <a:effectLst/>
                        <a:latin typeface="Calibri"/>
                      </a:endParaRPr>
                    </a:p>
                  </a:txBody>
                  <a:tcPr marL="9525" marR="9525" marT="9525" marB="0" anchor="b"/>
                </a:tc>
                <a:tc>
                  <a:txBody>
                    <a:bodyPr/>
                    <a:lstStyle/>
                    <a:p>
                      <a:pPr algn="l" fontAlgn="b"/>
                      <a:r>
                        <a:rPr lang="en-US" sz="1800" b="1" u="none" strike="noStrike" dirty="0" smtClean="0">
                          <a:effectLst/>
                        </a:rPr>
                        <a:t>Min</a:t>
                      </a:r>
                    </a:p>
                    <a:p>
                      <a:pPr algn="l" fontAlgn="b"/>
                      <a:r>
                        <a:rPr lang="en-US" sz="1800" b="1" u="none" strike="noStrike" dirty="0" smtClean="0">
                          <a:effectLst/>
                        </a:rPr>
                        <a:t>Value</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Max </a:t>
                      </a:r>
                      <a:endParaRPr lang="en-US" sz="1800" b="1" u="none" strike="noStrike" dirty="0" smtClean="0">
                        <a:effectLst/>
                      </a:endParaRPr>
                    </a:p>
                    <a:p>
                      <a:pPr algn="l" fontAlgn="b"/>
                      <a:r>
                        <a:rPr lang="en-US" sz="1800" b="1" u="none" strike="noStrike" dirty="0" smtClean="0">
                          <a:effectLst/>
                        </a:rPr>
                        <a:t>Value</a:t>
                      </a:r>
                      <a:endParaRPr lang="en-US" sz="1800" b="1" i="0" u="none" strike="noStrike" dirty="0">
                        <a:solidFill>
                          <a:srgbClr val="000000"/>
                        </a:solidFill>
                        <a:effectLst/>
                        <a:latin typeface="Calibri"/>
                      </a:endParaRPr>
                    </a:p>
                  </a:txBody>
                  <a:tcPr marL="9525" marR="9525" marT="9525" marB="0" anchor="b"/>
                </a:tc>
              </a:tr>
              <a:tr h="790612">
                <a:tc>
                  <a:txBody>
                    <a:bodyPr/>
                    <a:lstStyle/>
                    <a:p>
                      <a:pPr algn="l" fontAlgn="b"/>
                      <a:r>
                        <a:rPr lang="en-US" sz="1800" u="none" strike="noStrike" dirty="0" smtClean="0">
                          <a:effectLst/>
                        </a:rPr>
                        <a:t>Resource</a:t>
                      </a:r>
                      <a:r>
                        <a:rPr lang="en-US" sz="1800" u="none" strike="noStrike" baseline="0" dirty="0" smtClean="0">
                          <a:effectLst/>
                        </a:rPr>
                        <a:t> Contacts</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75</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7.39</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4.16</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a:effectLst/>
                        </a:rPr>
                        <a:t>0</a:t>
                      </a:r>
                      <a:endParaRPr lang="en-US" sz="1800" b="0" i="0" u="none" strike="noStrike">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17</a:t>
                      </a:r>
                      <a:endParaRPr lang="en-US" sz="1800" b="0" i="0" u="none" strike="noStrike" dirty="0">
                        <a:solidFill>
                          <a:srgbClr val="000000"/>
                        </a:solidFill>
                        <a:effectLst/>
                        <a:latin typeface="Calibri"/>
                      </a:endParaRPr>
                    </a:p>
                  </a:txBody>
                  <a:tcPr marL="9525" marR="9525" marT="9525" marB="0" anchor="b"/>
                </a:tc>
              </a:tr>
              <a:tr h="762000">
                <a:tc>
                  <a:txBody>
                    <a:bodyPr/>
                    <a:lstStyle/>
                    <a:p>
                      <a:pPr algn="l" fontAlgn="b"/>
                      <a:r>
                        <a:rPr lang="en-US" sz="1800" u="none" strike="noStrike" dirty="0" smtClean="0">
                          <a:effectLst/>
                        </a:rPr>
                        <a:t>Information Contacts</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75</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dirty="0" smtClean="0">
                          <a:effectLst/>
                        </a:rPr>
                        <a:t>7.33</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4.00</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a:effectLst/>
                        </a:rPr>
                        <a:t>0</a:t>
                      </a:r>
                      <a:endParaRPr lang="en-US" sz="1800" b="0" i="0" u="none" strike="noStrike">
                        <a:solidFill>
                          <a:srgbClr val="000000"/>
                        </a:solidFill>
                        <a:effectLst/>
                        <a:latin typeface="Calibri"/>
                      </a:endParaRPr>
                    </a:p>
                  </a:txBody>
                  <a:tcPr marL="9525" marR="9525" marT="9525" marB="0" anchor="b"/>
                </a:tc>
                <a:tc>
                  <a:txBody>
                    <a:bodyPr/>
                    <a:lstStyle/>
                    <a:p>
                      <a:pPr algn="l" fontAlgn="b"/>
                      <a:r>
                        <a:rPr lang="en-US" sz="1800" u="none" strike="noStrike" dirty="0" smtClean="0">
                          <a:effectLst/>
                        </a:rPr>
                        <a:t>15</a:t>
                      </a:r>
                      <a:endParaRPr lang="en-US" sz="18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40662781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Key Resource Contacts for Farmers</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3328174120"/>
              </p:ext>
            </p:extLst>
          </p:nvPr>
        </p:nvGraphicFramePr>
        <p:xfrm>
          <a:off x="685800" y="1514467"/>
          <a:ext cx="7105650" cy="4862249"/>
        </p:xfrm>
        <a:graphic>
          <a:graphicData uri="http://schemas.openxmlformats.org/drawingml/2006/table">
            <a:tbl>
              <a:tblPr>
                <a:tableStyleId>{3B4B98B0-60AC-42C2-AFA5-B58CD77FA1E5}</a:tableStyleId>
              </a:tblPr>
              <a:tblGrid>
                <a:gridCol w="3276600"/>
                <a:gridCol w="1905000"/>
                <a:gridCol w="1924050"/>
              </a:tblGrid>
              <a:tr h="231728">
                <a:tc>
                  <a:txBody>
                    <a:bodyPr/>
                    <a:lstStyle/>
                    <a:p>
                      <a:pPr algn="l" fontAlgn="t"/>
                      <a:r>
                        <a:rPr lang="en-US" sz="1400" b="1" u="none" strike="noStrike" dirty="0">
                          <a:effectLst/>
                        </a:rPr>
                        <a:t>Agent Type:</a:t>
                      </a:r>
                      <a:endParaRPr lang="en-US" sz="1400" b="1" i="0" u="none" strike="noStrike" dirty="0">
                        <a:solidFill>
                          <a:srgbClr val="000000"/>
                        </a:solidFill>
                        <a:effectLst/>
                        <a:latin typeface="Calibri"/>
                      </a:endParaRPr>
                    </a:p>
                  </a:txBody>
                  <a:tcPr marL="9525" marR="9525" marT="9525" marB="0"/>
                </a:tc>
                <a:tc>
                  <a:txBody>
                    <a:bodyPr/>
                    <a:lstStyle/>
                    <a:p>
                      <a:pPr algn="r" fontAlgn="b"/>
                      <a:r>
                        <a:rPr lang="en-US" sz="1400" b="1" u="none" strike="noStrike" dirty="0">
                          <a:effectLst/>
                        </a:rPr>
                        <a:t>Number of </a:t>
                      </a:r>
                      <a:r>
                        <a:rPr lang="en-US" sz="1400" b="1" u="none" strike="noStrike" dirty="0" smtClean="0">
                          <a:effectLst/>
                        </a:rPr>
                        <a:t>Reports </a:t>
                      </a:r>
                    </a:p>
                    <a:p>
                      <a:pPr algn="r" fontAlgn="b"/>
                      <a:r>
                        <a:rPr lang="en-US" sz="1400" b="1" u="none" strike="noStrike" dirty="0" smtClean="0">
                          <a:effectLst/>
                        </a:rPr>
                        <a:t>(Out of 75):</a:t>
                      </a:r>
                      <a:endParaRPr lang="en-US" sz="1400" b="1" i="0" u="none" strike="noStrike" dirty="0">
                        <a:solidFill>
                          <a:srgbClr val="000000"/>
                        </a:solidFill>
                        <a:effectLst/>
                        <a:latin typeface="Calibri"/>
                      </a:endParaRPr>
                    </a:p>
                  </a:txBody>
                  <a:tcPr marL="9525" marR="9525" marT="9525" marB="0" anchor="b"/>
                </a:tc>
                <a:tc>
                  <a:txBody>
                    <a:bodyPr/>
                    <a:lstStyle/>
                    <a:p>
                      <a:pPr algn="r" fontAlgn="b"/>
                      <a:r>
                        <a:rPr lang="en-US" sz="1400" b="1" u="none" strike="noStrike" dirty="0">
                          <a:effectLst/>
                        </a:rPr>
                        <a:t>Percentage of Farmers Reporting Contact: </a:t>
                      </a:r>
                      <a:endParaRPr lang="en-US" sz="1400" b="1" i="0" u="none" strike="noStrike" dirty="0">
                        <a:solidFill>
                          <a:srgbClr val="000000"/>
                        </a:solidFill>
                        <a:effectLst/>
                        <a:latin typeface="Calibri"/>
                      </a:endParaRPr>
                    </a:p>
                  </a:txBody>
                  <a:tcPr marL="9525" marR="9525" marT="9525" marB="0" anchor="b"/>
                </a:tc>
              </a:tr>
              <a:tr h="231728">
                <a:tc>
                  <a:txBody>
                    <a:bodyPr/>
                    <a:lstStyle/>
                    <a:p>
                      <a:pPr algn="l" fontAlgn="t"/>
                      <a:r>
                        <a:rPr lang="en-US" sz="1400" b="0" i="0" u="none" strike="noStrike" dirty="0">
                          <a:solidFill>
                            <a:srgbClr val="000000"/>
                          </a:solidFill>
                          <a:effectLst/>
                          <a:latin typeface="Calibri"/>
                        </a:rPr>
                        <a:t>Vendor in a agro-vet shop</a:t>
                      </a:r>
                    </a:p>
                  </a:txBody>
                  <a:tcPr marL="9525" marR="9525" marT="9525" marB="0"/>
                </a:tc>
                <a:tc>
                  <a:txBody>
                    <a:bodyPr/>
                    <a:lstStyle/>
                    <a:p>
                      <a:pPr algn="r" fontAlgn="b"/>
                      <a:r>
                        <a:rPr lang="en-US" sz="1400" b="0" i="0" u="none" strike="noStrike">
                          <a:solidFill>
                            <a:srgbClr val="000000"/>
                          </a:solidFill>
                          <a:effectLst/>
                          <a:latin typeface="Calibri"/>
                        </a:rPr>
                        <a:t>53</a:t>
                      </a:r>
                    </a:p>
                  </a:txBody>
                  <a:tcPr marL="9525" marR="9525" marT="9525" marB="0" anchor="b"/>
                </a:tc>
                <a:tc>
                  <a:txBody>
                    <a:bodyPr/>
                    <a:lstStyle/>
                    <a:p>
                      <a:pPr algn="r" fontAlgn="b"/>
                      <a:r>
                        <a:rPr lang="en-US" sz="1400" b="0" i="0" u="none" strike="noStrike">
                          <a:solidFill>
                            <a:srgbClr val="000000"/>
                          </a:solidFill>
                          <a:effectLst/>
                          <a:latin typeface="Calibri"/>
                        </a:rPr>
                        <a:t>71%</a:t>
                      </a:r>
                    </a:p>
                  </a:txBody>
                  <a:tcPr marL="9525" marR="9525" marT="9525" marB="0" anchor="b"/>
                </a:tc>
              </a:tr>
              <a:tr h="231728">
                <a:tc>
                  <a:txBody>
                    <a:bodyPr/>
                    <a:lstStyle/>
                    <a:p>
                      <a:pPr algn="l" fontAlgn="t"/>
                      <a:r>
                        <a:rPr lang="en-US" sz="1400" b="0" i="0" u="none" strike="noStrike" dirty="0">
                          <a:solidFill>
                            <a:srgbClr val="000000"/>
                          </a:solidFill>
                          <a:effectLst/>
                          <a:latin typeface="Calibri"/>
                        </a:rPr>
                        <a:t>Agricultural researcher</a:t>
                      </a:r>
                    </a:p>
                  </a:txBody>
                  <a:tcPr marL="9525" marR="9525" marT="9525" marB="0"/>
                </a:tc>
                <a:tc>
                  <a:txBody>
                    <a:bodyPr/>
                    <a:lstStyle/>
                    <a:p>
                      <a:pPr algn="r" fontAlgn="b"/>
                      <a:r>
                        <a:rPr lang="en-US" sz="1400" b="0" i="0" u="none" strike="noStrike">
                          <a:solidFill>
                            <a:srgbClr val="000000"/>
                          </a:solidFill>
                          <a:effectLst/>
                          <a:latin typeface="Calibri"/>
                        </a:rPr>
                        <a:t>52</a:t>
                      </a:r>
                    </a:p>
                  </a:txBody>
                  <a:tcPr marL="9525" marR="9525" marT="9525" marB="0" anchor="b"/>
                </a:tc>
                <a:tc>
                  <a:txBody>
                    <a:bodyPr/>
                    <a:lstStyle/>
                    <a:p>
                      <a:pPr algn="r" fontAlgn="b"/>
                      <a:r>
                        <a:rPr lang="en-US" sz="1400" b="0" i="0" u="none" strike="noStrike">
                          <a:solidFill>
                            <a:srgbClr val="000000"/>
                          </a:solidFill>
                          <a:effectLst/>
                          <a:latin typeface="Calibri"/>
                        </a:rPr>
                        <a:t>69%</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Veterinary </a:t>
                      </a:r>
                      <a:r>
                        <a:rPr lang="en-US" sz="1400" b="0" i="0" u="none" strike="noStrike" dirty="0">
                          <a:solidFill>
                            <a:srgbClr val="000000"/>
                          </a:solidFill>
                          <a:effectLst/>
                          <a:latin typeface="Calibri"/>
                        </a:rPr>
                        <a:t>Service provider</a:t>
                      </a:r>
                    </a:p>
                  </a:txBody>
                  <a:tcPr marL="9525" marR="9525" marT="9525" marB="0"/>
                </a:tc>
                <a:tc>
                  <a:txBody>
                    <a:bodyPr/>
                    <a:lstStyle/>
                    <a:p>
                      <a:pPr algn="r" fontAlgn="b"/>
                      <a:r>
                        <a:rPr lang="en-US" sz="1400" b="0" i="0" u="none" strike="noStrike">
                          <a:solidFill>
                            <a:srgbClr val="000000"/>
                          </a:solidFill>
                          <a:effectLst/>
                          <a:latin typeface="Calibri"/>
                        </a:rPr>
                        <a:t>47</a:t>
                      </a:r>
                    </a:p>
                  </a:txBody>
                  <a:tcPr marL="9525" marR="9525" marT="9525" marB="0" anchor="b"/>
                </a:tc>
                <a:tc>
                  <a:txBody>
                    <a:bodyPr/>
                    <a:lstStyle/>
                    <a:p>
                      <a:pPr algn="r" fontAlgn="b"/>
                      <a:r>
                        <a:rPr lang="en-US" sz="1400" b="0" i="0" u="none" strike="noStrike">
                          <a:solidFill>
                            <a:srgbClr val="000000"/>
                          </a:solidFill>
                          <a:effectLst/>
                          <a:latin typeface="Calibri"/>
                        </a:rPr>
                        <a:t>63%</a:t>
                      </a:r>
                    </a:p>
                  </a:txBody>
                  <a:tcPr marL="9525" marR="9525" marT="9525" marB="0" anchor="b"/>
                </a:tc>
              </a:tr>
              <a:tr h="231728">
                <a:tc>
                  <a:txBody>
                    <a:bodyPr/>
                    <a:lstStyle/>
                    <a:p>
                      <a:pPr algn="l" fontAlgn="t"/>
                      <a:r>
                        <a:rPr lang="en-US" sz="1400" b="0" i="0" u="none" strike="noStrike" dirty="0">
                          <a:solidFill>
                            <a:srgbClr val="000000"/>
                          </a:solidFill>
                          <a:effectLst/>
                          <a:latin typeface="Calibri"/>
                        </a:rPr>
                        <a:t>Family Member</a:t>
                      </a:r>
                    </a:p>
                  </a:txBody>
                  <a:tcPr marL="9525" marR="9525" marT="9525" marB="0"/>
                </a:tc>
                <a:tc>
                  <a:txBody>
                    <a:bodyPr/>
                    <a:lstStyle/>
                    <a:p>
                      <a:pPr algn="r" fontAlgn="b"/>
                      <a:r>
                        <a:rPr lang="en-US" sz="1400" b="0" i="0" u="none" strike="noStrike">
                          <a:solidFill>
                            <a:srgbClr val="000000"/>
                          </a:solidFill>
                          <a:effectLst/>
                          <a:latin typeface="Calibri"/>
                        </a:rPr>
                        <a:t>46</a:t>
                      </a:r>
                    </a:p>
                  </a:txBody>
                  <a:tcPr marL="9525" marR="9525" marT="9525" marB="0" anchor="b"/>
                </a:tc>
                <a:tc>
                  <a:txBody>
                    <a:bodyPr/>
                    <a:lstStyle/>
                    <a:p>
                      <a:pPr algn="r" fontAlgn="b"/>
                      <a:r>
                        <a:rPr lang="en-US" sz="1400" b="0" i="0" u="none" strike="noStrike">
                          <a:solidFill>
                            <a:srgbClr val="000000"/>
                          </a:solidFill>
                          <a:effectLst/>
                          <a:latin typeface="Calibri"/>
                        </a:rPr>
                        <a:t>61%</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a:solidFill>
                            <a:srgbClr val="000000"/>
                          </a:solidFill>
                          <a:effectLst/>
                          <a:latin typeface="Calibri"/>
                        </a:rPr>
                        <a:t>Extension agent</a:t>
                      </a:r>
                    </a:p>
                  </a:txBody>
                  <a:tcPr marL="9525" marR="9525" marT="9525" marB="0"/>
                </a:tc>
                <a:tc>
                  <a:txBody>
                    <a:bodyPr/>
                    <a:lstStyle/>
                    <a:p>
                      <a:pPr algn="r" fontAlgn="b"/>
                      <a:r>
                        <a:rPr lang="en-US" sz="1400" b="0" i="0" u="none" strike="noStrike">
                          <a:solidFill>
                            <a:srgbClr val="000000"/>
                          </a:solidFill>
                          <a:effectLst/>
                          <a:latin typeface="Calibri"/>
                        </a:rPr>
                        <a:t>36</a:t>
                      </a:r>
                    </a:p>
                  </a:txBody>
                  <a:tcPr marL="9525" marR="9525" marT="9525" marB="0" anchor="b"/>
                </a:tc>
                <a:tc>
                  <a:txBody>
                    <a:bodyPr/>
                    <a:lstStyle/>
                    <a:p>
                      <a:pPr algn="r" fontAlgn="b"/>
                      <a:r>
                        <a:rPr lang="en-US" sz="1400" b="0" i="0" u="none" strike="noStrike">
                          <a:solidFill>
                            <a:srgbClr val="000000"/>
                          </a:solidFill>
                          <a:effectLst/>
                          <a:latin typeface="Calibri"/>
                        </a:rPr>
                        <a:t>48%</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farmer organizations</a:t>
                      </a:r>
                    </a:p>
                  </a:txBody>
                  <a:tcPr marL="9525" marR="9525" marT="9525" marB="0"/>
                </a:tc>
                <a:tc>
                  <a:txBody>
                    <a:bodyPr/>
                    <a:lstStyle/>
                    <a:p>
                      <a:pPr algn="r" fontAlgn="b"/>
                      <a:r>
                        <a:rPr lang="en-US" sz="1400" b="0" i="0" u="none" strike="noStrike">
                          <a:solidFill>
                            <a:srgbClr val="000000"/>
                          </a:solidFill>
                          <a:effectLst/>
                          <a:latin typeface="Calibri"/>
                        </a:rPr>
                        <a:t>36</a:t>
                      </a:r>
                    </a:p>
                  </a:txBody>
                  <a:tcPr marL="9525" marR="9525" marT="9525" marB="0" anchor="b"/>
                </a:tc>
                <a:tc>
                  <a:txBody>
                    <a:bodyPr/>
                    <a:lstStyle/>
                    <a:p>
                      <a:pPr algn="r" fontAlgn="b"/>
                      <a:r>
                        <a:rPr lang="en-US" sz="1400" b="0" i="0" u="none" strike="noStrike">
                          <a:solidFill>
                            <a:srgbClr val="000000"/>
                          </a:solidFill>
                          <a:effectLst/>
                          <a:latin typeface="Calibri"/>
                        </a:rPr>
                        <a:t>48%</a:t>
                      </a:r>
                    </a:p>
                  </a:txBody>
                  <a:tcPr marL="9525" marR="9525" marT="9525" marB="0" anchor="b"/>
                </a:tc>
              </a:tr>
              <a:tr h="231728">
                <a:tc>
                  <a:txBody>
                    <a:bodyPr/>
                    <a:lstStyle/>
                    <a:p>
                      <a:pPr algn="l" fontAlgn="t"/>
                      <a:r>
                        <a:rPr lang="en-US" sz="1400" b="0" i="0" u="none" strike="noStrike" dirty="0">
                          <a:solidFill>
                            <a:srgbClr val="000000"/>
                          </a:solidFill>
                          <a:effectLst/>
                          <a:latin typeface="Calibri"/>
                        </a:rPr>
                        <a:t>Vendor in weekly  market</a:t>
                      </a:r>
                    </a:p>
                  </a:txBody>
                  <a:tcPr marL="9525" marR="9525" marT="9525" marB="0"/>
                </a:tc>
                <a:tc>
                  <a:txBody>
                    <a:bodyPr/>
                    <a:lstStyle/>
                    <a:p>
                      <a:pPr algn="r" fontAlgn="b"/>
                      <a:r>
                        <a:rPr lang="en-US" sz="1400" b="0" i="0" u="none" strike="noStrike">
                          <a:solidFill>
                            <a:srgbClr val="000000"/>
                          </a:solidFill>
                          <a:effectLst/>
                          <a:latin typeface="Calibri"/>
                        </a:rPr>
                        <a:t>35</a:t>
                      </a:r>
                    </a:p>
                  </a:txBody>
                  <a:tcPr marL="9525" marR="9525" marT="9525" marB="0" anchor="b"/>
                </a:tc>
                <a:tc>
                  <a:txBody>
                    <a:bodyPr/>
                    <a:lstStyle/>
                    <a:p>
                      <a:pPr algn="r" fontAlgn="b"/>
                      <a:r>
                        <a:rPr lang="en-US" sz="1400" b="0" i="0" u="none" strike="noStrike">
                          <a:solidFill>
                            <a:srgbClr val="000000"/>
                          </a:solidFill>
                          <a:effectLst/>
                          <a:latin typeface="Calibri"/>
                        </a:rPr>
                        <a:t>47%</a:t>
                      </a:r>
                    </a:p>
                  </a:txBody>
                  <a:tcPr marL="9525" marR="9525" marT="9525" marB="0" anchor="b"/>
                </a:tc>
              </a:tr>
              <a:tr h="231728">
                <a:tc>
                  <a:txBody>
                    <a:bodyPr/>
                    <a:lstStyle/>
                    <a:p>
                      <a:pPr algn="l" fontAlgn="t"/>
                      <a:r>
                        <a:rPr lang="en-US" sz="1400" b="0" i="0" u="none" strike="noStrike" dirty="0">
                          <a:solidFill>
                            <a:srgbClr val="000000"/>
                          </a:solidFill>
                          <a:effectLst/>
                          <a:latin typeface="Calibri"/>
                        </a:rPr>
                        <a:t>Vendor in a shop in urban center</a:t>
                      </a:r>
                    </a:p>
                  </a:txBody>
                  <a:tcPr marL="9525" marR="9525" marT="9525" marB="0"/>
                </a:tc>
                <a:tc>
                  <a:txBody>
                    <a:bodyPr/>
                    <a:lstStyle/>
                    <a:p>
                      <a:pPr algn="r" fontAlgn="b"/>
                      <a:r>
                        <a:rPr lang="en-US" sz="1400" b="0" i="0" u="none" strike="noStrike">
                          <a:solidFill>
                            <a:srgbClr val="000000"/>
                          </a:solidFill>
                          <a:effectLst/>
                          <a:latin typeface="Calibri"/>
                        </a:rPr>
                        <a:t>32</a:t>
                      </a:r>
                    </a:p>
                  </a:txBody>
                  <a:tcPr marL="9525" marR="9525" marT="9525" marB="0" anchor="b"/>
                </a:tc>
                <a:tc>
                  <a:txBody>
                    <a:bodyPr/>
                    <a:lstStyle/>
                    <a:p>
                      <a:pPr algn="r" fontAlgn="b"/>
                      <a:r>
                        <a:rPr lang="en-US" sz="1400" b="0" i="0" u="none" strike="noStrike">
                          <a:solidFill>
                            <a:srgbClr val="000000"/>
                          </a:solidFill>
                          <a:effectLst/>
                          <a:latin typeface="Calibri"/>
                        </a:rPr>
                        <a:t>43%</a:t>
                      </a:r>
                    </a:p>
                  </a:txBody>
                  <a:tcPr marL="9525" marR="9525" marT="9525" marB="0" anchor="b"/>
                </a:tc>
              </a:tr>
              <a:tr h="231728">
                <a:tc>
                  <a:txBody>
                    <a:bodyPr/>
                    <a:lstStyle/>
                    <a:p>
                      <a:pPr algn="l" fontAlgn="t"/>
                      <a:r>
                        <a:rPr lang="en-US" sz="1400" b="0" i="0" u="none" strike="noStrike" dirty="0">
                          <a:solidFill>
                            <a:srgbClr val="000000"/>
                          </a:solidFill>
                          <a:effectLst/>
                          <a:latin typeface="Calibri"/>
                        </a:rPr>
                        <a:t>Neighbor/friend</a:t>
                      </a:r>
                    </a:p>
                  </a:txBody>
                  <a:tcPr marL="9525" marR="9525" marT="9525" marB="0"/>
                </a:tc>
                <a:tc>
                  <a:txBody>
                    <a:bodyPr/>
                    <a:lstStyle/>
                    <a:p>
                      <a:pPr algn="r" fontAlgn="b"/>
                      <a:r>
                        <a:rPr lang="en-US" sz="1400" b="0" i="0" u="none" strike="noStrike">
                          <a:solidFill>
                            <a:srgbClr val="000000"/>
                          </a:solidFill>
                          <a:effectLst/>
                          <a:latin typeface="Calibri"/>
                        </a:rPr>
                        <a:t>30</a:t>
                      </a:r>
                    </a:p>
                  </a:txBody>
                  <a:tcPr marL="9525" marR="9525" marT="9525" marB="0" anchor="b"/>
                </a:tc>
                <a:tc>
                  <a:txBody>
                    <a:bodyPr/>
                    <a:lstStyle/>
                    <a:p>
                      <a:pPr algn="r" fontAlgn="b"/>
                      <a:r>
                        <a:rPr lang="en-US" sz="1400" b="0" i="0" u="none" strike="noStrike">
                          <a:solidFill>
                            <a:srgbClr val="000000"/>
                          </a:solidFill>
                          <a:effectLst/>
                          <a:latin typeface="Calibri"/>
                        </a:rPr>
                        <a:t>40%</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NGO</a:t>
                      </a:r>
                      <a:r>
                        <a:rPr lang="en-US" sz="1400" b="0" i="0" u="none" strike="noStrike" dirty="0">
                          <a:solidFill>
                            <a:srgbClr val="000000"/>
                          </a:solidFill>
                          <a:effectLst/>
                          <a:latin typeface="Calibri"/>
                        </a:rPr>
                        <a:t>/ Development Agent</a:t>
                      </a:r>
                    </a:p>
                  </a:txBody>
                  <a:tcPr marL="9525" marR="9525" marT="9525" marB="0"/>
                </a:tc>
                <a:tc>
                  <a:txBody>
                    <a:bodyPr/>
                    <a:lstStyle/>
                    <a:p>
                      <a:pPr algn="r" fontAlgn="b"/>
                      <a:r>
                        <a:rPr lang="en-US" sz="1400" b="0" i="0" u="none" strike="noStrike" dirty="0">
                          <a:solidFill>
                            <a:srgbClr val="000000"/>
                          </a:solidFill>
                          <a:effectLst/>
                          <a:latin typeface="Calibri"/>
                        </a:rPr>
                        <a:t>30</a:t>
                      </a:r>
                    </a:p>
                  </a:txBody>
                  <a:tcPr marL="9525" marR="9525" marT="9525" marB="0" anchor="b"/>
                </a:tc>
                <a:tc>
                  <a:txBody>
                    <a:bodyPr/>
                    <a:lstStyle/>
                    <a:p>
                      <a:pPr algn="r" fontAlgn="b"/>
                      <a:r>
                        <a:rPr lang="en-US" sz="1400" b="0" i="0" u="none" strike="noStrike">
                          <a:solidFill>
                            <a:srgbClr val="000000"/>
                          </a:solidFill>
                          <a:effectLst/>
                          <a:latin typeface="Calibri"/>
                        </a:rPr>
                        <a:t>40%</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Agricultural/Micro </a:t>
                      </a:r>
                      <a:r>
                        <a:rPr lang="en-US" sz="1400" b="0" i="0" u="none" strike="noStrike" dirty="0">
                          <a:solidFill>
                            <a:srgbClr val="000000"/>
                          </a:solidFill>
                          <a:effectLst/>
                          <a:latin typeface="Calibri"/>
                        </a:rPr>
                        <a:t>Finance Representative </a:t>
                      </a:r>
                    </a:p>
                  </a:txBody>
                  <a:tcPr marL="9525" marR="9525" marT="9525" marB="0"/>
                </a:tc>
                <a:tc>
                  <a:txBody>
                    <a:bodyPr/>
                    <a:lstStyle/>
                    <a:p>
                      <a:pPr algn="r" fontAlgn="b"/>
                      <a:r>
                        <a:rPr lang="en-US" sz="1400" b="0" i="0" u="none" strike="noStrike">
                          <a:solidFill>
                            <a:srgbClr val="000000"/>
                          </a:solidFill>
                          <a:effectLst/>
                          <a:latin typeface="Calibri"/>
                        </a:rPr>
                        <a:t>28</a:t>
                      </a:r>
                    </a:p>
                  </a:txBody>
                  <a:tcPr marL="9525" marR="9525" marT="9525" marB="0" anchor="b"/>
                </a:tc>
                <a:tc>
                  <a:txBody>
                    <a:bodyPr/>
                    <a:lstStyle/>
                    <a:p>
                      <a:pPr algn="r" fontAlgn="b"/>
                      <a:r>
                        <a:rPr lang="en-US" sz="1400" b="0" i="0" u="none" strike="noStrike">
                          <a:solidFill>
                            <a:srgbClr val="000000"/>
                          </a:solidFill>
                          <a:effectLst/>
                          <a:latin typeface="Calibri"/>
                        </a:rPr>
                        <a:t>37%</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Tractor </a:t>
                      </a:r>
                      <a:r>
                        <a:rPr lang="en-US" sz="1400" b="0" i="0" u="none" strike="noStrike" dirty="0">
                          <a:solidFill>
                            <a:srgbClr val="000000"/>
                          </a:solidFill>
                          <a:effectLst/>
                          <a:latin typeface="Calibri"/>
                        </a:rPr>
                        <a:t>owner/ animal traction provider</a:t>
                      </a:r>
                    </a:p>
                  </a:txBody>
                  <a:tcPr marL="9525" marR="9525" marT="9525" marB="0"/>
                </a:tc>
                <a:tc>
                  <a:txBody>
                    <a:bodyPr/>
                    <a:lstStyle/>
                    <a:p>
                      <a:pPr algn="r" fontAlgn="b"/>
                      <a:r>
                        <a:rPr lang="en-US" sz="1400" b="0" i="0" u="none" strike="noStrike">
                          <a:solidFill>
                            <a:srgbClr val="000000"/>
                          </a:solidFill>
                          <a:effectLst/>
                          <a:latin typeface="Calibri"/>
                        </a:rPr>
                        <a:t>28</a:t>
                      </a:r>
                    </a:p>
                  </a:txBody>
                  <a:tcPr marL="9525" marR="9525" marT="9525" marB="0" anchor="b"/>
                </a:tc>
                <a:tc>
                  <a:txBody>
                    <a:bodyPr/>
                    <a:lstStyle/>
                    <a:p>
                      <a:pPr algn="r" fontAlgn="b"/>
                      <a:r>
                        <a:rPr lang="en-US" sz="1400" b="0" i="0" u="none" strike="noStrike">
                          <a:solidFill>
                            <a:srgbClr val="000000"/>
                          </a:solidFill>
                          <a:effectLst/>
                          <a:latin typeface="Calibri"/>
                        </a:rPr>
                        <a:t>37%</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women’s organization</a:t>
                      </a:r>
                    </a:p>
                  </a:txBody>
                  <a:tcPr marL="9525" marR="9525" marT="9525" marB="0"/>
                </a:tc>
                <a:tc>
                  <a:txBody>
                    <a:bodyPr/>
                    <a:lstStyle/>
                    <a:p>
                      <a:pPr algn="r" fontAlgn="b"/>
                      <a:r>
                        <a:rPr lang="en-US" sz="1400" b="0" i="0" u="none" strike="noStrike">
                          <a:solidFill>
                            <a:srgbClr val="000000"/>
                          </a:solidFill>
                          <a:effectLst/>
                          <a:latin typeface="Calibri"/>
                        </a:rPr>
                        <a:t>26</a:t>
                      </a:r>
                    </a:p>
                  </a:txBody>
                  <a:tcPr marL="9525" marR="9525" marT="9525" marB="0" anchor="b"/>
                </a:tc>
                <a:tc>
                  <a:txBody>
                    <a:bodyPr/>
                    <a:lstStyle/>
                    <a:p>
                      <a:pPr algn="r" fontAlgn="b"/>
                      <a:r>
                        <a:rPr lang="en-US" sz="1400" b="0" i="0" u="none" strike="noStrike">
                          <a:solidFill>
                            <a:srgbClr val="000000"/>
                          </a:solidFill>
                          <a:effectLst/>
                          <a:latin typeface="Calibri"/>
                        </a:rPr>
                        <a:t>35%</a:t>
                      </a:r>
                    </a:p>
                  </a:txBody>
                  <a:tcPr marL="9525" marR="9525" marT="9525" marB="0" anchor="b"/>
                </a:tc>
              </a:tr>
              <a:tr h="254900">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err="1">
                          <a:solidFill>
                            <a:srgbClr val="000000"/>
                          </a:solidFill>
                          <a:effectLst/>
                          <a:latin typeface="Calibri"/>
                        </a:rPr>
                        <a:t>Parastatals</a:t>
                      </a:r>
                      <a:endParaRPr lang="en-US" sz="1400" b="0" i="0" u="none" strike="noStrike" dirty="0">
                        <a:solidFill>
                          <a:srgbClr val="000000"/>
                        </a:solidFill>
                        <a:effectLst/>
                        <a:latin typeface="Calibri"/>
                      </a:endParaRPr>
                    </a:p>
                  </a:txBody>
                  <a:tcPr marL="9525" marR="9525" marT="9525" marB="0"/>
                </a:tc>
                <a:tc>
                  <a:txBody>
                    <a:bodyPr/>
                    <a:lstStyle/>
                    <a:p>
                      <a:pPr algn="r" fontAlgn="b"/>
                      <a:r>
                        <a:rPr lang="en-US" sz="1400" b="0" i="0" u="none" strike="noStrike">
                          <a:solidFill>
                            <a:srgbClr val="000000"/>
                          </a:solidFill>
                          <a:effectLst/>
                          <a:latin typeface="Calibri"/>
                        </a:rPr>
                        <a:t>23</a:t>
                      </a:r>
                    </a:p>
                  </a:txBody>
                  <a:tcPr marL="9525" marR="9525" marT="9525" marB="0" anchor="b"/>
                </a:tc>
                <a:tc>
                  <a:txBody>
                    <a:bodyPr/>
                    <a:lstStyle/>
                    <a:p>
                      <a:pPr algn="r" fontAlgn="b"/>
                      <a:r>
                        <a:rPr lang="en-US" sz="1400" b="0" i="0" u="none" strike="noStrike">
                          <a:solidFill>
                            <a:srgbClr val="000000"/>
                          </a:solidFill>
                          <a:effectLst/>
                          <a:latin typeface="Calibri"/>
                        </a:rPr>
                        <a:t>31%</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youth </a:t>
                      </a:r>
                      <a:r>
                        <a:rPr lang="en-US" sz="1400" b="0" i="0" u="none" strike="noStrike" dirty="0" err="1">
                          <a:solidFill>
                            <a:srgbClr val="000000"/>
                          </a:solidFill>
                          <a:effectLst/>
                          <a:latin typeface="Calibri"/>
                        </a:rPr>
                        <a:t>organisation</a:t>
                      </a:r>
                      <a:r>
                        <a:rPr lang="en-US" sz="1400" b="0" i="0" u="none" strike="noStrike" dirty="0">
                          <a:solidFill>
                            <a:srgbClr val="000000"/>
                          </a:solidFill>
                          <a:effectLst/>
                          <a:latin typeface="Calibri"/>
                        </a:rPr>
                        <a:t> </a:t>
                      </a:r>
                    </a:p>
                  </a:txBody>
                  <a:tcPr marL="9525" marR="9525" marT="9525" marB="0"/>
                </a:tc>
                <a:tc>
                  <a:txBody>
                    <a:bodyPr/>
                    <a:lstStyle/>
                    <a:p>
                      <a:pPr algn="r" fontAlgn="b"/>
                      <a:r>
                        <a:rPr lang="en-US" sz="1400" b="0" i="0" u="none" strike="noStrike">
                          <a:solidFill>
                            <a:srgbClr val="000000"/>
                          </a:solidFill>
                          <a:effectLst/>
                          <a:latin typeface="Calibri"/>
                        </a:rPr>
                        <a:t>17</a:t>
                      </a:r>
                    </a:p>
                  </a:txBody>
                  <a:tcPr marL="9525" marR="9525" marT="9525" marB="0" anchor="b"/>
                </a:tc>
                <a:tc>
                  <a:txBody>
                    <a:bodyPr/>
                    <a:lstStyle/>
                    <a:p>
                      <a:pPr algn="r" fontAlgn="b"/>
                      <a:r>
                        <a:rPr lang="en-US" sz="1400" b="0" i="0" u="none" strike="noStrike">
                          <a:solidFill>
                            <a:srgbClr val="000000"/>
                          </a:solidFill>
                          <a:effectLst/>
                          <a:latin typeface="Calibri"/>
                        </a:rPr>
                        <a:t>23%</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Village/</a:t>
                      </a:r>
                      <a:r>
                        <a:rPr lang="en-US" sz="1400" b="0" i="0" u="none" strike="noStrike" dirty="0" err="1" smtClean="0">
                          <a:solidFill>
                            <a:srgbClr val="000000"/>
                          </a:solidFill>
                          <a:effectLst/>
                          <a:latin typeface="Calibri"/>
                        </a:rPr>
                        <a:t>Subcounty</a:t>
                      </a:r>
                      <a:r>
                        <a:rPr lang="en-US" sz="1400" b="0" i="0" u="none" strike="noStrike" dirty="0" smtClean="0">
                          <a:solidFill>
                            <a:srgbClr val="000000"/>
                          </a:solidFill>
                          <a:effectLst/>
                          <a:latin typeface="Calibri"/>
                        </a:rPr>
                        <a:t> </a:t>
                      </a:r>
                      <a:r>
                        <a:rPr lang="en-US" sz="1400" b="0" i="0" u="none" strike="noStrike" dirty="0">
                          <a:solidFill>
                            <a:srgbClr val="000000"/>
                          </a:solidFill>
                          <a:effectLst/>
                          <a:latin typeface="Calibri"/>
                        </a:rPr>
                        <a:t>chief</a:t>
                      </a:r>
                    </a:p>
                  </a:txBody>
                  <a:tcPr marL="9525" marR="9525" marT="9525" marB="0"/>
                </a:tc>
                <a:tc>
                  <a:txBody>
                    <a:bodyPr/>
                    <a:lstStyle/>
                    <a:p>
                      <a:pPr algn="r" fontAlgn="b"/>
                      <a:r>
                        <a:rPr lang="en-US" sz="1400" b="0" i="0" u="none" strike="noStrike">
                          <a:solidFill>
                            <a:srgbClr val="000000"/>
                          </a:solidFill>
                          <a:effectLst/>
                          <a:latin typeface="Calibri"/>
                        </a:rPr>
                        <a:t>14</a:t>
                      </a:r>
                    </a:p>
                  </a:txBody>
                  <a:tcPr marL="9525" marR="9525" marT="9525" marB="0" anchor="b"/>
                </a:tc>
                <a:tc>
                  <a:txBody>
                    <a:bodyPr/>
                    <a:lstStyle/>
                    <a:p>
                      <a:pPr algn="r" fontAlgn="b"/>
                      <a:r>
                        <a:rPr lang="en-US" sz="1400" b="0" i="0" u="none" strike="noStrike">
                          <a:solidFill>
                            <a:srgbClr val="000000"/>
                          </a:solidFill>
                          <a:effectLst/>
                          <a:latin typeface="Calibri"/>
                        </a:rPr>
                        <a:t>19%</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Teacher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11</a:t>
                      </a:r>
                    </a:p>
                  </a:txBody>
                  <a:tcPr marL="9525" marR="9525" marT="9525" marB="0" anchor="b"/>
                </a:tc>
                <a:tc>
                  <a:txBody>
                    <a:bodyPr/>
                    <a:lstStyle/>
                    <a:p>
                      <a:pPr algn="r" fontAlgn="b"/>
                      <a:r>
                        <a:rPr lang="en-US" sz="1400" b="0" i="0" u="none" strike="noStrike">
                          <a:solidFill>
                            <a:srgbClr val="000000"/>
                          </a:solidFill>
                          <a:effectLst/>
                          <a:latin typeface="Calibri"/>
                        </a:rPr>
                        <a:t>15%</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Minister/Priest/Imam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10</a:t>
                      </a:r>
                    </a:p>
                  </a:txBody>
                  <a:tcPr marL="9525" marR="9525" marT="9525" marB="0" anchor="b"/>
                </a:tc>
                <a:tc>
                  <a:txBody>
                    <a:bodyPr/>
                    <a:lstStyle/>
                    <a:p>
                      <a:pPr algn="r" fontAlgn="b"/>
                      <a:r>
                        <a:rPr lang="en-US" sz="1400" b="0" i="0" u="none" strike="noStrike">
                          <a:solidFill>
                            <a:srgbClr val="000000"/>
                          </a:solidFill>
                          <a:effectLst/>
                          <a:latin typeface="Calibri"/>
                        </a:rPr>
                        <a:t>13%</a:t>
                      </a:r>
                    </a:p>
                  </a:txBody>
                  <a:tcPr marL="9525" marR="9525" marT="9525" marB="0" anchor="b"/>
                </a:tc>
              </a:tr>
              <a:tr h="231728">
                <a:tc>
                  <a:txBody>
                    <a:bodyPr/>
                    <a:lstStyle/>
                    <a:p>
                      <a:pPr algn="l" fontAlgn="t"/>
                      <a:r>
                        <a:rPr lang="en-US" sz="1400" b="0" i="0" u="none" strike="noStrike" dirty="0" smtClean="0">
                          <a:solidFill>
                            <a:srgbClr val="000000"/>
                          </a:solidFill>
                          <a:effectLst/>
                          <a:latin typeface="Calibri"/>
                        </a:rPr>
                        <a:t>Local </a:t>
                      </a:r>
                      <a:r>
                        <a:rPr lang="en-US" sz="1400" b="0" i="0" u="none" strike="noStrike" dirty="0">
                          <a:solidFill>
                            <a:srgbClr val="000000"/>
                          </a:solidFill>
                          <a:effectLst/>
                          <a:latin typeface="Calibri"/>
                        </a:rPr>
                        <a:t>Political leaders</a:t>
                      </a:r>
                    </a:p>
                  </a:txBody>
                  <a:tcPr marL="9525" marR="9525" marT="9525" marB="0"/>
                </a:tc>
                <a:tc>
                  <a:txBody>
                    <a:bodyPr/>
                    <a:lstStyle/>
                    <a:p>
                      <a:pPr algn="r" fontAlgn="b"/>
                      <a:r>
                        <a:rPr lang="en-US" sz="1400" b="0" i="0" u="none" strike="noStrike">
                          <a:solidFill>
                            <a:srgbClr val="000000"/>
                          </a:solidFill>
                          <a:effectLst/>
                          <a:latin typeface="Calibri"/>
                        </a:rPr>
                        <a:t>0</a:t>
                      </a:r>
                    </a:p>
                  </a:txBody>
                  <a:tcPr marL="9525" marR="9525" marT="9525" marB="0" anchor="b"/>
                </a:tc>
                <a:tc>
                  <a:txBody>
                    <a:bodyPr/>
                    <a:lstStyle/>
                    <a:p>
                      <a:pPr algn="r" fontAlgn="b"/>
                      <a:r>
                        <a:rPr lang="en-US" sz="1400" b="0" i="0" u="none" strike="noStrike" dirty="0">
                          <a:solidFill>
                            <a:srgbClr val="000000"/>
                          </a:solidFill>
                          <a:effectLst/>
                          <a:latin typeface="Calibri"/>
                        </a:rPr>
                        <a:t>0%</a:t>
                      </a:r>
                    </a:p>
                  </a:txBody>
                  <a:tcPr marL="9525" marR="9525" marT="9525" marB="0" anchor="b"/>
                </a:tc>
              </a:tr>
            </a:tbl>
          </a:graphicData>
        </a:graphic>
      </p:graphicFrame>
    </p:spTree>
    <p:extLst>
      <p:ext uri="{BB962C8B-B14F-4D97-AF65-F5344CB8AC3E}">
        <p14:creationId xmlns:p14="http://schemas.microsoft.com/office/powerpoint/2010/main" val="2555681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1143000"/>
          </a:xfrm>
        </p:spPr>
        <p:txBody>
          <a:bodyPr/>
          <a:lstStyle/>
          <a:p>
            <a:r>
              <a:rPr lang="en-US" sz="3600" dirty="0" smtClean="0"/>
              <a:t>Key Information Contacts for Farmers</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3545317649"/>
              </p:ext>
            </p:extLst>
          </p:nvPr>
        </p:nvGraphicFramePr>
        <p:xfrm>
          <a:off x="609600" y="1371600"/>
          <a:ext cx="7181850" cy="4924425"/>
        </p:xfrm>
        <a:graphic>
          <a:graphicData uri="http://schemas.openxmlformats.org/drawingml/2006/table">
            <a:tbl>
              <a:tblPr>
                <a:tableStyleId>{3B4B98B0-60AC-42C2-AFA5-B58CD77FA1E5}</a:tableStyleId>
              </a:tblPr>
              <a:tblGrid>
                <a:gridCol w="3429000"/>
                <a:gridCol w="1676400"/>
                <a:gridCol w="2076450"/>
              </a:tblGrid>
              <a:tr h="236220">
                <a:tc>
                  <a:txBody>
                    <a:bodyPr/>
                    <a:lstStyle/>
                    <a:p>
                      <a:pPr algn="l" fontAlgn="t"/>
                      <a:r>
                        <a:rPr lang="en-US" sz="1400" b="1" u="none" strike="noStrike" dirty="0">
                          <a:effectLst/>
                        </a:rPr>
                        <a:t>Agent Type:</a:t>
                      </a:r>
                      <a:endParaRPr lang="en-US" sz="1400" b="1" i="0" u="none" strike="noStrike" dirty="0">
                        <a:solidFill>
                          <a:srgbClr val="000000"/>
                        </a:solidFill>
                        <a:effectLst/>
                        <a:latin typeface="Calibri"/>
                      </a:endParaRPr>
                    </a:p>
                  </a:txBody>
                  <a:tcPr marL="9525" marR="9525" marT="9525" marB="0"/>
                </a:tc>
                <a:tc>
                  <a:txBody>
                    <a:bodyPr/>
                    <a:lstStyle/>
                    <a:p>
                      <a:pPr algn="r" fontAlgn="b"/>
                      <a:r>
                        <a:rPr lang="en-US" sz="1400" b="1" u="none" strike="noStrike" dirty="0">
                          <a:effectLst/>
                        </a:rPr>
                        <a:t>Number of </a:t>
                      </a:r>
                      <a:r>
                        <a:rPr lang="en-US" sz="1400" b="1" u="none" strike="noStrike" dirty="0" smtClean="0">
                          <a:effectLst/>
                        </a:rPr>
                        <a:t>Reports</a:t>
                      </a:r>
                      <a:r>
                        <a:rPr lang="en-US" sz="1400" b="1" u="none" strike="noStrike" baseline="0" dirty="0" smtClean="0">
                          <a:effectLst/>
                        </a:rPr>
                        <a:t> (Out of 75)</a:t>
                      </a:r>
                      <a:r>
                        <a:rPr lang="en-US" sz="1400" b="1" u="none" strike="noStrike" dirty="0" smtClean="0">
                          <a:effectLst/>
                        </a:rPr>
                        <a:t>:</a:t>
                      </a:r>
                      <a:endParaRPr lang="en-US" sz="1400" b="1" i="0" u="none" strike="noStrike" dirty="0">
                        <a:solidFill>
                          <a:srgbClr val="000000"/>
                        </a:solidFill>
                        <a:effectLst/>
                        <a:latin typeface="Calibri"/>
                      </a:endParaRPr>
                    </a:p>
                  </a:txBody>
                  <a:tcPr marL="9525" marR="9525" marT="9525" marB="0" anchor="b"/>
                </a:tc>
                <a:tc>
                  <a:txBody>
                    <a:bodyPr/>
                    <a:lstStyle/>
                    <a:p>
                      <a:pPr algn="r" fontAlgn="b"/>
                      <a:r>
                        <a:rPr lang="en-US" sz="1400" b="1" u="none" strike="noStrike" dirty="0">
                          <a:effectLst/>
                        </a:rPr>
                        <a:t>Percentage of Farmers Reporting Contact:</a:t>
                      </a:r>
                      <a:endParaRPr lang="en-US" sz="1400" b="1" i="0" u="none" strike="noStrike" dirty="0">
                        <a:solidFill>
                          <a:srgbClr val="000000"/>
                        </a:solidFill>
                        <a:effectLst/>
                        <a:latin typeface="Calibri"/>
                      </a:endParaRPr>
                    </a:p>
                  </a:txBody>
                  <a:tcPr marL="9525" marR="9525" marT="9525" marB="0" anchor="b"/>
                </a:tc>
              </a:tr>
              <a:tr h="236220">
                <a:tc>
                  <a:txBody>
                    <a:bodyPr/>
                    <a:lstStyle/>
                    <a:p>
                      <a:pPr algn="l" fontAlgn="t"/>
                      <a:r>
                        <a:rPr lang="en-US" sz="1400" b="0" i="0" u="none" strike="noStrike">
                          <a:solidFill>
                            <a:srgbClr val="000000"/>
                          </a:solidFill>
                          <a:effectLst/>
                          <a:latin typeface="Calibri"/>
                        </a:rPr>
                        <a:t>Agricultural researcher</a:t>
                      </a:r>
                    </a:p>
                  </a:txBody>
                  <a:tcPr marL="9525" marR="9525" marT="9525" marB="0"/>
                </a:tc>
                <a:tc>
                  <a:txBody>
                    <a:bodyPr/>
                    <a:lstStyle/>
                    <a:p>
                      <a:pPr algn="r" fontAlgn="b"/>
                      <a:r>
                        <a:rPr lang="en-US" sz="1400" b="0" i="0" u="none" strike="noStrike">
                          <a:solidFill>
                            <a:srgbClr val="000000"/>
                          </a:solidFill>
                          <a:effectLst/>
                          <a:latin typeface="Calibri"/>
                        </a:rPr>
                        <a:t>53</a:t>
                      </a:r>
                    </a:p>
                  </a:txBody>
                  <a:tcPr marL="9525" marR="9525" marT="9525" marB="0" anchor="b"/>
                </a:tc>
                <a:tc>
                  <a:txBody>
                    <a:bodyPr/>
                    <a:lstStyle/>
                    <a:p>
                      <a:pPr algn="r" fontAlgn="b"/>
                      <a:r>
                        <a:rPr lang="en-US" sz="1400" b="0" i="0" u="none" strike="noStrike">
                          <a:solidFill>
                            <a:srgbClr val="000000"/>
                          </a:solidFill>
                          <a:effectLst/>
                          <a:latin typeface="Calibri"/>
                        </a:rPr>
                        <a:t>71%</a:t>
                      </a:r>
                    </a:p>
                  </a:txBody>
                  <a:tcPr marL="9525" marR="9525" marT="9525" marB="0" anchor="b"/>
                </a:tc>
              </a:tr>
              <a:tr h="236220">
                <a:tc>
                  <a:txBody>
                    <a:bodyPr/>
                    <a:lstStyle/>
                    <a:p>
                      <a:pPr algn="l" fontAlgn="t"/>
                      <a:r>
                        <a:rPr lang="en-US" sz="1400" b="0" i="0" u="none" strike="noStrike">
                          <a:solidFill>
                            <a:srgbClr val="000000"/>
                          </a:solidFill>
                          <a:effectLst/>
                          <a:latin typeface="Calibri"/>
                        </a:rPr>
                        <a:t>Vendor in a agro-vet shop</a:t>
                      </a:r>
                    </a:p>
                  </a:txBody>
                  <a:tcPr marL="9525" marR="9525" marT="9525" marB="0"/>
                </a:tc>
                <a:tc>
                  <a:txBody>
                    <a:bodyPr/>
                    <a:lstStyle/>
                    <a:p>
                      <a:pPr algn="r" fontAlgn="b"/>
                      <a:r>
                        <a:rPr lang="en-US" sz="1400" b="0" i="0" u="none" strike="noStrike">
                          <a:solidFill>
                            <a:srgbClr val="000000"/>
                          </a:solidFill>
                          <a:effectLst/>
                          <a:latin typeface="Calibri"/>
                        </a:rPr>
                        <a:t>52</a:t>
                      </a:r>
                    </a:p>
                  </a:txBody>
                  <a:tcPr marL="9525" marR="9525" marT="9525" marB="0" anchor="b"/>
                </a:tc>
                <a:tc>
                  <a:txBody>
                    <a:bodyPr/>
                    <a:lstStyle/>
                    <a:p>
                      <a:pPr algn="r" fontAlgn="b"/>
                      <a:r>
                        <a:rPr lang="en-US" sz="1400" b="0" i="0" u="none" strike="noStrike">
                          <a:solidFill>
                            <a:srgbClr val="000000"/>
                          </a:solidFill>
                          <a:effectLst/>
                          <a:latin typeface="Calibri"/>
                        </a:rPr>
                        <a:t>69%</a:t>
                      </a:r>
                    </a:p>
                  </a:txBody>
                  <a:tcPr marL="9525" marR="9525" marT="9525" marB="0" anchor="b"/>
                </a:tc>
              </a:tr>
              <a:tr h="236220">
                <a:tc>
                  <a:txBody>
                    <a:bodyPr/>
                    <a:lstStyle/>
                    <a:p>
                      <a:pPr algn="l" fontAlgn="t"/>
                      <a:r>
                        <a:rPr lang="en-US" sz="1400" b="0" i="0" u="none" strike="noStrike">
                          <a:solidFill>
                            <a:srgbClr val="000000"/>
                          </a:solidFill>
                          <a:effectLst/>
                          <a:latin typeface="Calibri"/>
                        </a:rPr>
                        <a:t>Family Member</a:t>
                      </a:r>
                    </a:p>
                  </a:txBody>
                  <a:tcPr marL="9525" marR="9525" marT="9525" marB="0"/>
                </a:tc>
                <a:tc>
                  <a:txBody>
                    <a:bodyPr/>
                    <a:lstStyle/>
                    <a:p>
                      <a:pPr algn="r" fontAlgn="b"/>
                      <a:r>
                        <a:rPr lang="en-US" sz="1400" b="0" i="0" u="none" strike="noStrike">
                          <a:solidFill>
                            <a:srgbClr val="000000"/>
                          </a:solidFill>
                          <a:effectLst/>
                          <a:latin typeface="Calibri"/>
                        </a:rPr>
                        <a:t>48</a:t>
                      </a:r>
                    </a:p>
                  </a:txBody>
                  <a:tcPr marL="9525" marR="9525" marT="9525" marB="0" anchor="b"/>
                </a:tc>
                <a:tc>
                  <a:txBody>
                    <a:bodyPr/>
                    <a:lstStyle/>
                    <a:p>
                      <a:pPr algn="r" fontAlgn="b"/>
                      <a:r>
                        <a:rPr lang="en-US" sz="1400" b="0" i="0" u="none" strike="noStrike">
                          <a:solidFill>
                            <a:srgbClr val="000000"/>
                          </a:solidFill>
                          <a:effectLst/>
                          <a:latin typeface="Calibri"/>
                        </a:rPr>
                        <a:t>64%</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Veterinary </a:t>
                      </a:r>
                      <a:r>
                        <a:rPr lang="en-US" sz="1400" b="0" i="0" u="none" strike="noStrike" dirty="0">
                          <a:solidFill>
                            <a:srgbClr val="000000"/>
                          </a:solidFill>
                          <a:effectLst/>
                          <a:latin typeface="Calibri"/>
                        </a:rPr>
                        <a:t>Service provider</a:t>
                      </a:r>
                    </a:p>
                  </a:txBody>
                  <a:tcPr marL="9525" marR="9525" marT="9525" marB="0"/>
                </a:tc>
                <a:tc>
                  <a:txBody>
                    <a:bodyPr/>
                    <a:lstStyle/>
                    <a:p>
                      <a:pPr algn="r" fontAlgn="b"/>
                      <a:r>
                        <a:rPr lang="en-US" sz="1400" b="0" i="0" u="none" strike="noStrike">
                          <a:solidFill>
                            <a:srgbClr val="000000"/>
                          </a:solidFill>
                          <a:effectLst/>
                          <a:latin typeface="Calibri"/>
                        </a:rPr>
                        <a:t>45</a:t>
                      </a:r>
                    </a:p>
                  </a:txBody>
                  <a:tcPr marL="9525" marR="9525" marT="9525" marB="0" anchor="b"/>
                </a:tc>
                <a:tc>
                  <a:txBody>
                    <a:bodyPr/>
                    <a:lstStyle/>
                    <a:p>
                      <a:pPr algn="r" fontAlgn="b"/>
                      <a:r>
                        <a:rPr lang="en-US" sz="1400" b="0" i="0" u="none" strike="noStrike">
                          <a:solidFill>
                            <a:srgbClr val="000000"/>
                          </a:solidFill>
                          <a:effectLst/>
                          <a:latin typeface="Calibri"/>
                        </a:rPr>
                        <a:t>60%</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farmer organizations</a:t>
                      </a:r>
                    </a:p>
                  </a:txBody>
                  <a:tcPr marL="9525" marR="9525" marT="9525" marB="0"/>
                </a:tc>
                <a:tc>
                  <a:txBody>
                    <a:bodyPr/>
                    <a:lstStyle/>
                    <a:p>
                      <a:pPr algn="r" fontAlgn="b"/>
                      <a:r>
                        <a:rPr lang="en-US" sz="1400" b="0" i="0" u="none" strike="noStrike">
                          <a:solidFill>
                            <a:srgbClr val="000000"/>
                          </a:solidFill>
                          <a:effectLst/>
                          <a:latin typeface="Calibri"/>
                        </a:rPr>
                        <a:t>39</a:t>
                      </a:r>
                    </a:p>
                  </a:txBody>
                  <a:tcPr marL="9525" marR="9525" marT="9525" marB="0" anchor="b"/>
                </a:tc>
                <a:tc>
                  <a:txBody>
                    <a:bodyPr/>
                    <a:lstStyle/>
                    <a:p>
                      <a:pPr algn="r" fontAlgn="b"/>
                      <a:r>
                        <a:rPr lang="en-US" sz="1400" b="0" i="0" u="none" strike="noStrike">
                          <a:solidFill>
                            <a:srgbClr val="000000"/>
                          </a:solidFill>
                          <a:effectLst/>
                          <a:latin typeface="Calibri"/>
                        </a:rPr>
                        <a:t>52%</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a:solidFill>
                            <a:srgbClr val="000000"/>
                          </a:solidFill>
                          <a:effectLst/>
                          <a:latin typeface="Calibri"/>
                        </a:rPr>
                        <a:t>Extension agent</a:t>
                      </a:r>
                    </a:p>
                  </a:txBody>
                  <a:tcPr marL="9525" marR="9525" marT="9525" marB="0"/>
                </a:tc>
                <a:tc>
                  <a:txBody>
                    <a:bodyPr/>
                    <a:lstStyle/>
                    <a:p>
                      <a:pPr algn="r" fontAlgn="b"/>
                      <a:r>
                        <a:rPr lang="en-US" sz="1400" b="0" i="0" u="none" strike="noStrike">
                          <a:solidFill>
                            <a:srgbClr val="000000"/>
                          </a:solidFill>
                          <a:effectLst/>
                          <a:latin typeface="Calibri"/>
                        </a:rPr>
                        <a:t>35</a:t>
                      </a:r>
                    </a:p>
                  </a:txBody>
                  <a:tcPr marL="9525" marR="9525" marT="9525" marB="0" anchor="b"/>
                </a:tc>
                <a:tc>
                  <a:txBody>
                    <a:bodyPr/>
                    <a:lstStyle/>
                    <a:p>
                      <a:pPr algn="r" fontAlgn="b"/>
                      <a:r>
                        <a:rPr lang="en-US" sz="1400" b="0" i="0" u="none" strike="noStrike">
                          <a:solidFill>
                            <a:srgbClr val="000000"/>
                          </a:solidFill>
                          <a:effectLst/>
                          <a:latin typeface="Calibri"/>
                        </a:rPr>
                        <a:t>47%</a:t>
                      </a:r>
                    </a:p>
                  </a:txBody>
                  <a:tcPr marL="9525" marR="9525" marT="9525" marB="0" anchor="b"/>
                </a:tc>
              </a:tr>
              <a:tr h="236220">
                <a:tc>
                  <a:txBody>
                    <a:bodyPr/>
                    <a:lstStyle/>
                    <a:p>
                      <a:pPr algn="l" fontAlgn="t"/>
                      <a:r>
                        <a:rPr lang="en-US" sz="1400" b="0" i="0" u="none" strike="noStrike" dirty="0">
                          <a:solidFill>
                            <a:srgbClr val="000000"/>
                          </a:solidFill>
                          <a:effectLst/>
                          <a:latin typeface="Calibri"/>
                        </a:rPr>
                        <a:t>Neighbor/friend</a:t>
                      </a:r>
                    </a:p>
                  </a:txBody>
                  <a:tcPr marL="9525" marR="9525" marT="9525" marB="0"/>
                </a:tc>
                <a:tc>
                  <a:txBody>
                    <a:bodyPr/>
                    <a:lstStyle/>
                    <a:p>
                      <a:pPr algn="r" fontAlgn="b"/>
                      <a:r>
                        <a:rPr lang="en-US" sz="1400" b="0" i="0" u="none" strike="noStrike">
                          <a:solidFill>
                            <a:srgbClr val="000000"/>
                          </a:solidFill>
                          <a:effectLst/>
                          <a:latin typeface="Calibri"/>
                        </a:rPr>
                        <a:t>31</a:t>
                      </a:r>
                    </a:p>
                  </a:txBody>
                  <a:tcPr marL="9525" marR="9525" marT="9525" marB="0" anchor="b"/>
                </a:tc>
                <a:tc>
                  <a:txBody>
                    <a:bodyPr/>
                    <a:lstStyle/>
                    <a:p>
                      <a:pPr algn="r" fontAlgn="b"/>
                      <a:r>
                        <a:rPr lang="en-US" sz="1400" b="0" i="0" u="none" strike="noStrike">
                          <a:solidFill>
                            <a:srgbClr val="000000"/>
                          </a:solidFill>
                          <a:effectLst/>
                          <a:latin typeface="Calibri"/>
                        </a:rPr>
                        <a:t>41%</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NGO</a:t>
                      </a:r>
                      <a:r>
                        <a:rPr lang="en-US" sz="1400" b="0" i="0" u="none" strike="noStrike" dirty="0">
                          <a:solidFill>
                            <a:srgbClr val="000000"/>
                          </a:solidFill>
                          <a:effectLst/>
                          <a:latin typeface="Calibri"/>
                        </a:rPr>
                        <a:t>/ Development Agent</a:t>
                      </a:r>
                    </a:p>
                  </a:txBody>
                  <a:tcPr marL="9525" marR="9525" marT="9525" marB="0"/>
                </a:tc>
                <a:tc>
                  <a:txBody>
                    <a:bodyPr/>
                    <a:lstStyle/>
                    <a:p>
                      <a:pPr algn="r" fontAlgn="b"/>
                      <a:r>
                        <a:rPr lang="en-US" sz="1400" b="0" i="0" u="none" strike="noStrike">
                          <a:solidFill>
                            <a:srgbClr val="000000"/>
                          </a:solidFill>
                          <a:effectLst/>
                          <a:latin typeface="Calibri"/>
                        </a:rPr>
                        <a:t>30</a:t>
                      </a:r>
                    </a:p>
                  </a:txBody>
                  <a:tcPr marL="9525" marR="9525" marT="9525" marB="0" anchor="b"/>
                </a:tc>
                <a:tc>
                  <a:txBody>
                    <a:bodyPr/>
                    <a:lstStyle/>
                    <a:p>
                      <a:pPr algn="r" fontAlgn="b"/>
                      <a:r>
                        <a:rPr lang="en-US" sz="1400" b="0" i="0" u="none" strike="noStrike">
                          <a:solidFill>
                            <a:srgbClr val="000000"/>
                          </a:solidFill>
                          <a:effectLst/>
                          <a:latin typeface="Calibri"/>
                        </a:rPr>
                        <a:t>40%</a:t>
                      </a:r>
                    </a:p>
                  </a:txBody>
                  <a:tcPr marL="9525" marR="9525" marT="9525" marB="0" anchor="b"/>
                </a:tc>
              </a:tr>
              <a:tr h="236220">
                <a:tc>
                  <a:txBody>
                    <a:bodyPr/>
                    <a:lstStyle/>
                    <a:p>
                      <a:pPr algn="l" fontAlgn="t"/>
                      <a:r>
                        <a:rPr lang="en-US" sz="1400" b="0" i="0" u="none" strike="noStrike" dirty="0">
                          <a:solidFill>
                            <a:srgbClr val="000000"/>
                          </a:solidFill>
                          <a:effectLst/>
                          <a:latin typeface="Calibri"/>
                        </a:rPr>
                        <a:t>Vendor in weekly  market</a:t>
                      </a:r>
                    </a:p>
                  </a:txBody>
                  <a:tcPr marL="9525" marR="9525" marT="9525" marB="0"/>
                </a:tc>
                <a:tc>
                  <a:txBody>
                    <a:bodyPr/>
                    <a:lstStyle/>
                    <a:p>
                      <a:pPr algn="r" fontAlgn="b"/>
                      <a:r>
                        <a:rPr lang="en-US" sz="1400" b="0" i="0" u="none" strike="noStrike">
                          <a:solidFill>
                            <a:srgbClr val="000000"/>
                          </a:solidFill>
                          <a:effectLst/>
                          <a:latin typeface="Calibri"/>
                        </a:rPr>
                        <a:t>27</a:t>
                      </a:r>
                    </a:p>
                  </a:txBody>
                  <a:tcPr marL="9525" marR="9525" marT="9525" marB="0" anchor="b"/>
                </a:tc>
                <a:tc>
                  <a:txBody>
                    <a:bodyPr/>
                    <a:lstStyle/>
                    <a:p>
                      <a:pPr algn="r" fontAlgn="b"/>
                      <a:r>
                        <a:rPr lang="en-US" sz="1400" b="0" i="0" u="none" strike="noStrike">
                          <a:solidFill>
                            <a:srgbClr val="000000"/>
                          </a:solidFill>
                          <a:effectLst/>
                          <a:latin typeface="Calibri"/>
                        </a:rPr>
                        <a:t>36%</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Agricultural/Micro </a:t>
                      </a:r>
                      <a:r>
                        <a:rPr lang="en-US" sz="1400" b="0" i="0" u="none" strike="noStrike" dirty="0">
                          <a:solidFill>
                            <a:srgbClr val="000000"/>
                          </a:solidFill>
                          <a:effectLst/>
                          <a:latin typeface="Calibri"/>
                        </a:rPr>
                        <a:t>Finance Representative </a:t>
                      </a:r>
                    </a:p>
                  </a:txBody>
                  <a:tcPr marL="9525" marR="9525" marT="9525" marB="0"/>
                </a:tc>
                <a:tc>
                  <a:txBody>
                    <a:bodyPr/>
                    <a:lstStyle/>
                    <a:p>
                      <a:pPr algn="r" fontAlgn="b"/>
                      <a:r>
                        <a:rPr lang="en-US" sz="1400" b="0" i="0" u="none" strike="noStrike">
                          <a:solidFill>
                            <a:srgbClr val="000000"/>
                          </a:solidFill>
                          <a:effectLst/>
                          <a:latin typeface="Calibri"/>
                        </a:rPr>
                        <a:t>27</a:t>
                      </a:r>
                    </a:p>
                  </a:txBody>
                  <a:tcPr marL="9525" marR="9525" marT="9525" marB="0" anchor="b"/>
                </a:tc>
                <a:tc>
                  <a:txBody>
                    <a:bodyPr/>
                    <a:lstStyle/>
                    <a:p>
                      <a:pPr algn="r" fontAlgn="b"/>
                      <a:r>
                        <a:rPr lang="en-US" sz="1400" b="0" i="0" u="none" strike="noStrike">
                          <a:solidFill>
                            <a:srgbClr val="000000"/>
                          </a:solidFill>
                          <a:effectLst/>
                          <a:latin typeface="Calibri"/>
                        </a:rPr>
                        <a:t>36%</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women’s organization</a:t>
                      </a:r>
                    </a:p>
                  </a:txBody>
                  <a:tcPr marL="9525" marR="9525" marT="9525" marB="0"/>
                </a:tc>
                <a:tc>
                  <a:txBody>
                    <a:bodyPr/>
                    <a:lstStyle/>
                    <a:p>
                      <a:pPr algn="r" fontAlgn="b"/>
                      <a:r>
                        <a:rPr lang="en-US" sz="1400" b="0" i="0" u="none" strike="noStrike">
                          <a:solidFill>
                            <a:srgbClr val="000000"/>
                          </a:solidFill>
                          <a:effectLst/>
                          <a:latin typeface="Calibri"/>
                        </a:rPr>
                        <a:t>27</a:t>
                      </a:r>
                    </a:p>
                  </a:txBody>
                  <a:tcPr marL="9525" marR="9525" marT="9525" marB="0" anchor="b"/>
                </a:tc>
                <a:tc>
                  <a:txBody>
                    <a:bodyPr/>
                    <a:lstStyle/>
                    <a:p>
                      <a:pPr algn="r" fontAlgn="b"/>
                      <a:r>
                        <a:rPr lang="en-US" sz="1400" b="0" i="0" u="none" strike="noStrike">
                          <a:solidFill>
                            <a:srgbClr val="000000"/>
                          </a:solidFill>
                          <a:effectLst/>
                          <a:latin typeface="Calibri"/>
                        </a:rPr>
                        <a:t>36%</a:t>
                      </a:r>
                    </a:p>
                  </a:txBody>
                  <a:tcPr marL="9525" marR="9525" marT="9525" marB="0" anchor="b"/>
                </a:tc>
              </a:tr>
              <a:tr h="236220">
                <a:tc>
                  <a:txBody>
                    <a:bodyPr/>
                    <a:lstStyle/>
                    <a:p>
                      <a:pPr algn="l" fontAlgn="t"/>
                      <a:r>
                        <a:rPr lang="en-US" sz="1400" b="0" i="0" u="none" strike="noStrike" dirty="0">
                          <a:solidFill>
                            <a:srgbClr val="000000"/>
                          </a:solidFill>
                          <a:effectLst/>
                          <a:latin typeface="Calibri"/>
                        </a:rPr>
                        <a:t>Vendor in a shop in urban center</a:t>
                      </a:r>
                    </a:p>
                  </a:txBody>
                  <a:tcPr marL="9525" marR="9525" marT="9525" marB="0"/>
                </a:tc>
                <a:tc>
                  <a:txBody>
                    <a:bodyPr/>
                    <a:lstStyle/>
                    <a:p>
                      <a:pPr algn="r" fontAlgn="b"/>
                      <a:r>
                        <a:rPr lang="en-US" sz="1400" b="0" i="0" u="none" strike="noStrike">
                          <a:solidFill>
                            <a:srgbClr val="000000"/>
                          </a:solidFill>
                          <a:effectLst/>
                          <a:latin typeface="Calibri"/>
                        </a:rPr>
                        <a:t>25</a:t>
                      </a:r>
                    </a:p>
                  </a:txBody>
                  <a:tcPr marL="9525" marR="9525" marT="9525" marB="0" anchor="b"/>
                </a:tc>
                <a:tc>
                  <a:txBody>
                    <a:bodyPr/>
                    <a:lstStyle/>
                    <a:p>
                      <a:pPr algn="r" fontAlgn="b"/>
                      <a:r>
                        <a:rPr lang="en-US" sz="1400" b="0" i="0" u="none" strike="noStrike">
                          <a:solidFill>
                            <a:srgbClr val="000000"/>
                          </a:solidFill>
                          <a:effectLst/>
                          <a:latin typeface="Calibri"/>
                        </a:rPr>
                        <a:t>33%</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err="1">
                          <a:solidFill>
                            <a:srgbClr val="000000"/>
                          </a:solidFill>
                          <a:effectLst/>
                          <a:latin typeface="Calibri"/>
                        </a:rPr>
                        <a:t>Parastatals</a:t>
                      </a:r>
                      <a:endParaRPr lang="en-US" sz="1400" b="0" i="0" u="none" strike="noStrike" dirty="0">
                        <a:solidFill>
                          <a:srgbClr val="000000"/>
                        </a:solidFill>
                        <a:effectLst/>
                        <a:latin typeface="Calibri"/>
                      </a:endParaRPr>
                    </a:p>
                  </a:txBody>
                  <a:tcPr marL="9525" marR="9525" marT="9525" marB="0"/>
                </a:tc>
                <a:tc>
                  <a:txBody>
                    <a:bodyPr/>
                    <a:lstStyle/>
                    <a:p>
                      <a:pPr algn="r" fontAlgn="b"/>
                      <a:r>
                        <a:rPr lang="en-US" sz="1400" b="0" i="0" u="none" strike="noStrike">
                          <a:solidFill>
                            <a:srgbClr val="000000"/>
                          </a:solidFill>
                          <a:effectLst/>
                          <a:latin typeface="Calibri"/>
                        </a:rPr>
                        <a:t>22</a:t>
                      </a:r>
                    </a:p>
                  </a:txBody>
                  <a:tcPr marL="9525" marR="9525" marT="9525" marB="0" anchor="b"/>
                </a:tc>
                <a:tc>
                  <a:txBody>
                    <a:bodyPr/>
                    <a:lstStyle/>
                    <a:p>
                      <a:pPr algn="r" fontAlgn="b"/>
                      <a:r>
                        <a:rPr lang="en-US" sz="1400" b="0" i="0" u="none" strike="noStrike">
                          <a:solidFill>
                            <a:srgbClr val="000000"/>
                          </a:solidFill>
                          <a:effectLst/>
                          <a:latin typeface="Calibri"/>
                        </a:rPr>
                        <a:t>29%</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Tractor </a:t>
                      </a:r>
                      <a:r>
                        <a:rPr lang="en-US" sz="1400" b="0" i="0" u="none" strike="noStrike" dirty="0">
                          <a:solidFill>
                            <a:srgbClr val="000000"/>
                          </a:solidFill>
                          <a:effectLst/>
                          <a:latin typeface="Calibri"/>
                        </a:rPr>
                        <a:t>owner/ animal traction provider</a:t>
                      </a:r>
                    </a:p>
                  </a:txBody>
                  <a:tcPr marL="9525" marR="9525" marT="9525" marB="0"/>
                </a:tc>
                <a:tc>
                  <a:txBody>
                    <a:bodyPr/>
                    <a:lstStyle/>
                    <a:p>
                      <a:pPr algn="r" fontAlgn="b"/>
                      <a:r>
                        <a:rPr lang="en-US" sz="1400" b="0" i="0" u="none" strike="noStrike">
                          <a:solidFill>
                            <a:srgbClr val="000000"/>
                          </a:solidFill>
                          <a:effectLst/>
                          <a:latin typeface="Calibri"/>
                        </a:rPr>
                        <a:t>22</a:t>
                      </a:r>
                    </a:p>
                  </a:txBody>
                  <a:tcPr marL="9525" marR="9525" marT="9525" marB="0" anchor="b"/>
                </a:tc>
                <a:tc>
                  <a:txBody>
                    <a:bodyPr/>
                    <a:lstStyle/>
                    <a:p>
                      <a:pPr algn="r" fontAlgn="b"/>
                      <a:r>
                        <a:rPr lang="en-US" sz="1400" b="0" i="0" u="none" strike="noStrike">
                          <a:solidFill>
                            <a:srgbClr val="000000"/>
                          </a:solidFill>
                          <a:effectLst/>
                          <a:latin typeface="Calibri"/>
                        </a:rPr>
                        <a:t>29%</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Village/</a:t>
                      </a:r>
                      <a:r>
                        <a:rPr lang="en-US" sz="1400" b="0" i="0" u="none" strike="noStrike" dirty="0" err="1" smtClean="0">
                          <a:solidFill>
                            <a:srgbClr val="000000"/>
                          </a:solidFill>
                          <a:effectLst/>
                          <a:latin typeface="Calibri"/>
                        </a:rPr>
                        <a:t>Subcounty</a:t>
                      </a:r>
                      <a:r>
                        <a:rPr lang="en-US" sz="1400" b="0" i="0" u="none" strike="noStrike" dirty="0" smtClean="0">
                          <a:solidFill>
                            <a:srgbClr val="000000"/>
                          </a:solidFill>
                          <a:effectLst/>
                          <a:latin typeface="Calibri"/>
                        </a:rPr>
                        <a:t> </a:t>
                      </a:r>
                      <a:r>
                        <a:rPr lang="en-US" sz="1400" b="0" i="0" u="none" strike="noStrike" dirty="0">
                          <a:solidFill>
                            <a:srgbClr val="000000"/>
                          </a:solidFill>
                          <a:effectLst/>
                          <a:latin typeface="Calibri"/>
                        </a:rPr>
                        <a:t>chief</a:t>
                      </a:r>
                    </a:p>
                  </a:txBody>
                  <a:tcPr marL="9525" marR="9525" marT="9525" marB="0"/>
                </a:tc>
                <a:tc>
                  <a:txBody>
                    <a:bodyPr/>
                    <a:lstStyle/>
                    <a:p>
                      <a:pPr algn="r" fontAlgn="b"/>
                      <a:r>
                        <a:rPr lang="en-US" sz="1400" b="0" i="0" u="none" strike="noStrike">
                          <a:solidFill>
                            <a:srgbClr val="000000"/>
                          </a:solidFill>
                          <a:effectLst/>
                          <a:latin typeface="Calibri"/>
                        </a:rPr>
                        <a:t>18</a:t>
                      </a:r>
                    </a:p>
                  </a:txBody>
                  <a:tcPr marL="9525" marR="9525" marT="9525" marB="0" anchor="b"/>
                </a:tc>
                <a:tc>
                  <a:txBody>
                    <a:bodyPr/>
                    <a:lstStyle/>
                    <a:p>
                      <a:pPr algn="r" fontAlgn="b"/>
                      <a:r>
                        <a:rPr lang="en-US" sz="1400" b="0" i="0" u="none" strike="noStrike">
                          <a:solidFill>
                            <a:srgbClr val="000000"/>
                          </a:solidFill>
                          <a:effectLst/>
                          <a:latin typeface="Calibri"/>
                        </a:rPr>
                        <a:t>24%</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youth </a:t>
                      </a:r>
                      <a:r>
                        <a:rPr lang="en-US" sz="1400" b="0" i="0" u="none" strike="noStrike" dirty="0" err="1">
                          <a:solidFill>
                            <a:srgbClr val="000000"/>
                          </a:solidFill>
                          <a:effectLst/>
                          <a:latin typeface="Calibri"/>
                        </a:rPr>
                        <a:t>organisation</a:t>
                      </a:r>
                      <a:r>
                        <a:rPr lang="en-US" sz="1400" b="0" i="0" u="none" strike="noStrike" dirty="0">
                          <a:solidFill>
                            <a:srgbClr val="000000"/>
                          </a:solidFill>
                          <a:effectLst/>
                          <a:latin typeface="Calibri"/>
                        </a:rPr>
                        <a:t> </a:t>
                      </a:r>
                    </a:p>
                  </a:txBody>
                  <a:tcPr marL="9525" marR="9525" marT="9525" marB="0"/>
                </a:tc>
                <a:tc>
                  <a:txBody>
                    <a:bodyPr/>
                    <a:lstStyle/>
                    <a:p>
                      <a:pPr algn="r" fontAlgn="b"/>
                      <a:r>
                        <a:rPr lang="en-US" sz="1400" b="0" i="0" u="none" strike="noStrike">
                          <a:solidFill>
                            <a:srgbClr val="000000"/>
                          </a:solidFill>
                          <a:effectLst/>
                          <a:latin typeface="Calibri"/>
                        </a:rPr>
                        <a:t>18</a:t>
                      </a:r>
                    </a:p>
                  </a:txBody>
                  <a:tcPr marL="9525" marR="9525" marT="9525" marB="0" anchor="b"/>
                </a:tc>
                <a:tc>
                  <a:txBody>
                    <a:bodyPr/>
                    <a:lstStyle/>
                    <a:p>
                      <a:pPr algn="r" fontAlgn="b"/>
                      <a:r>
                        <a:rPr lang="en-US" sz="1400" b="0" i="0" u="none" strike="noStrike">
                          <a:solidFill>
                            <a:srgbClr val="000000"/>
                          </a:solidFill>
                          <a:effectLst/>
                          <a:latin typeface="Calibri"/>
                        </a:rPr>
                        <a:t>24%</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Minister/Priest/Imam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12</a:t>
                      </a:r>
                    </a:p>
                  </a:txBody>
                  <a:tcPr marL="9525" marR="9525" marT="9525" marB="0" anchor="b"/>
                </a:tc>
                <a:tc>
                  <a:txBody>
                    <a:bodyPr/>
                    <a:lstStyle/>
                    <a:p>
                      <a:pPr algn="r" fontAlgn="b"/>
                      <a:r>
                        <a:rPr lang="en-US" sz="1400" b="0" i="0" u="none" strike="noStrike">
                          <a:solidFill>
                            <a:srgbClr val="000000"/>
                          </a:solidFill>
                          <a:effectLst/>
                          <a:latin typeface="Calibri"/>
                        </a:rPr>
                        <a:t>16%</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Teacher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10</a:t>
                      </a:r>
                    </a:p>
                  </a:txBody>
                  <a:tcPr marL="9525" marR="9525" marT="9525" marB="0" anchor="b"/>
                </a:tc>
                <a:tc>
                  <a:txBody>
                    <a:bodyPr/>
                    <a:lstStyle/>
                    <a:p>
                      <a:pPr algn="r" fontAlgn="b"/>
                      <a:r>
                        <a:rPr lang="en-US" sz="1400" b="0" i="0" u="none" strike="noStrike">
                          <a:solidFill>
                            <a:srgbClr val="000000"/>
                          </a:solidFill>
                          <a:effectLst/>
                          <a:latin typeface="Calibri"/>
                        </a:rPr>
                        <a:t>13%</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Local </a:t>
                      </a:r>
                      <a:r>
                        <a:rPr lang="en-US" sz="1400" b="0" i="0" u="none" strike="noStrike" dirty="0">
                          <a:solidFill>
                            <a:srgbClr val="000000"/>
                          </a:solidFill>
                          <a:effectLst/>
                          <a:latin typeface="Calibri"/>
                        </a:rPr>
                        <a:t>Political leaders</a:t>
                      </a:r>
                    </a:p>
                  </a:txBody>
                  <a:tcPr marL="9525" marR="9525" marT="9525" marB="0"/>
                </a:tc>
                <a:tc>
                  <a:txBody>
                    <a:bodyPr/>
                    <a:lstStyle/>
                    <a:p>
                      <a:pPr algn="r" fontAlgn="b"/>
                      <a:r>
                        <a:rPr lang="en-US" sz="1400" b="0" i="0" u="none" strike="noStrike">
                          <a:solidFill>
                            <a:srgbClr val="000000"/>
                          </a:solidFill>
                          <a:effectLst/>
                          <a:latin typeface="Calibri"/>
                        </a:rPr>
                        <a:t>8</a:t>
                      </a:r>
                    </a:p>
                  </a:txBody>
                  <a:tcPr marL="9525" marR="9525" marT="9525" marB="0" anchor="b"/>
                </a:tc>
                <a:tc>
                  <a:txBody>
                    <a:bodyPr/>
                    <a:lstStyle/>
                    <a:p>
                      <a:pPr algn="r" fontAlgn="b"/>
                      <a:r>
                        <a:rPr lang="en-US" sz="1400" b="0" i="0" u="none" strike="noStrike" dirty="0">
                          <a:solidFill>
                            <a:srgbClr val="000000"/>
                          </a:solidFill>
                          <a:effectLst/>
                          <a:latin typeface="Calibri"/>
                        </a:rPr>
                        <a:t>11%</a:t>
                      </a:r>
                    </a:p>
                  </a:txBody>
                  <a:tcPr marL="9525" marR="9525" marT="9525" marB="0" anchor="b"/>
                </a:tc>
              </a:tr>
            </a:tbl>
          </a:graphicData>
        </a:graphic>
      </p:graphicFrame>
    </p:spTree>
    <p:extLst>
      <p:ext uri="{BB962C8B-B14F-4D97-AF65-F5344CB8AC3E}">
        <p14:creationId xmlns:p14="http://schemas.microsoft.com/office/powerpoint/2010/main" val="16723632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Structure</a:t>
            </a:r>
            <a:endParaRPr lang="en-US" dirty="0"/>
          </a:p>
        </p:txBody>
      </p:sp>
      <p:sp>
        <p:nvSpPr>
          <p:cNvPr id="5" name="TextBox 4"/>
          <p:cNvSpPr txBox="1"/>
          <p:nvPr/>
        </p:nvSpPr>
        <p:spPr>
          <a:xfrm>
            <a:off x="609600" y="1524000"/>
            <a:ext cx="6781800" cy="2031325"/>
          </a:xfrm>
          <a:prstGeom prst="rect">
            <a:avLst/>
          </a:prstGeom>
          <a:noFill/>
        </p:spPr>
        <p:txBody>
          <a:bodyPr wrap="square" rtlCol="0">
            <a:spAutoFit/>
          </a:bodyPr>
          <a:lstStyle/>
          <a:p>
            <a:pPr marL="285750" indent="-285750">
              <a:buFont typeface="Arial" pitchFamily="34" charset="0"/>
              <a:buChar char="•"/>
            </a:pPr>
            <a:r>
              <a:rPr lang="en-US" dirty="0" smtClean="0"/>
              <a:t>Matched the farmer data (75) to Technology Networks Data (19)</a:t>
            </a:r>
          </a:p>
          <a:p>
            <a:pPr marL="285750" indent="-285750">
              <a:buFont typeface="Arial" pitchFamily="34" charset="0"/>
              <a:buChar char="•"/>
            </a:pPr>
            <a:r>
              <a:rPr lang="en-US" dirty="0" smtClean="0"/>
              <a:t>Determine Influential Nodes:</a:t>
            </a:r>
          </a:p>
          <a:p>
            <a:pPr marL="742950" lvl="1" indent="-285750">
              <a:buFont typeface="Arial" pitchFamily="34" charset="0"/>
              <a:buChar char="•"/>
            </a:pPr>
            <a:r>
              <a:rPr lang="en-US" dirty="0" smtClean="0"/>
              <a:t>Degree Centrality = Number of contacts for agricultural information</a:t>
            </a:r>
          </a:p>
          <a:p>
            <a:pPr marL="742950" lvl="1" indent="-285750">
              <a:buFont typeface="Arial" pitchFamily="34" charset="0"/>
              <a:buChar char="•"/>
            </a:pPr>
            <a:r>
              <a:rPr lang="en-US" dirty="0" err="1" smtClean="0"/>
              <a:t>Betweenness</a:t>
            </a:r>
            <a:r>
              <a:rPr lang="en-US" dirty="0" smtClean="0"/>
              <a:t> Centrality =  Score which indicates the extent to which an agent controls the transmission of information between contacts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78335121"/>
              </p:ext>
            </p:extLst>
          </p:nvPr>
        </p:nvGraphicFramePr>
        <p:xfrm>
          <a:off x="990600" y="3581400"/>
          <a:ext cx="6400799" cy="2742895"/>
        </p:xfrm>
        <a:graphic>
          <a:graphicData uri="http://schemas.openxmlformats.org/drawingml/2006/table">
            <a:tbl>
              <a:tblPr firstRow="1" firstCol="1" bandRow="1">
                <a:tableStyleId>{616DA210-FB5B-4158-B5E0-FEB733F419BA}</a:tableStyleId>
              </a:tblPr>
              <a:tblGrid>
                <a:gridCol w="1600200"/>
                <a:gridCol w="959852"/>
                <a:gridCol w="1280026"/>
                <a:gridCol w="1280026"/>
                <a:gridCol w="1280695"/>
              </a:tblGrid>
              <a:tr h="463423">
                <a:tc>
                  <a:txBody>
                    <a:bodyPr/>
                    <a:lstStyle/>
                    <a:p>
                      <a:pPr marL="0" marR="0">
                        <a:lnSpc>
                          <a:spcPct val="115000"/>
                        </a:lnSpc>
                        <a:spcBef>
                          <a:spcPts val="0"/>
                        </a:spcBef>
                        <a:spcAft>
                          <a:spcPts val="0"/>
                        </a:spcAft>
                      </a:pPr>
                      <a:r>
                        <a:rPr lang="en-US" sz="1600" dirty="0">
                          <a:solidFill>
                            <a:schemeClr val="bg1"/>
                          </a:solidFill>
                          <a:effectLst/>
                        </a:rPr>
                        <a:t>Degree Centrality</a:t>
                      </a:r>
                      <a:endParaRPr lang="en-US" sz="1600" b="1"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600">
                          <a:solidFill>
                            <a:schemeClr val="bg1"/>
                          </a:solidFill>
                          <a:effectLst/>
                        </a:rPr>
                        <a:t>Score</a:t>
                      </a:r>
                      <a:endParaRPr lang="en-US" sz="160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gn="ctr">
                        <a:lnSpc>
                          <a:spcPct val="115000"/>
                        </a:lnSpc>
                        <a:spcBef>
                          <a:spcPts val="0"/>
                        </a:spcBef>
                        <a:spcAft>
                          <a:spcPts val="0"/>
                        </a:spcAft>
                      </a:pPr>
                      <a:r>
                        <a:rPr lang="en-US" sz="1600" dirty="0">
                          <a:solidFill>
                            <a:schemeClr val="bg1"/>
                          </a:solidFill>
                          <a:effectLst/>
                        </a:rPr>
                        <a:t>Rank</a:t>
                      </a:r>
                      <a:endParaRPr lang="en-US" sz="1600"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600">
                          <a:solidFill>
                            <a:schemeClr val="bg1"/>
                          </a:solidFill>
                          <a:effectLst/>
                        </a:rPr>
                        <a:t>Betweeness Centrality</a:t>
                      </a:r>
                      <a:endParaRPr lang="en-US" sz="160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600" dirty="0">
                          <a:solidFill>
                            <a:schemeClr val="bg1"/>
                          </a:solidFill>
                          <a:effectLst/>
                        </a:rPr>
                        <a:t>Score</a:t>
                      </a:r>
                      <a:endParaRPr lang="en-US" sz="1600" dirty="0">
                        <a:solidFill>
                          <a:schemeClr val="bg1"/>
                        </a:solidFill>
                        <a:effectLst/>
                        <a:latin typeface="Calibri"/>
                        <a:ea typeface="Times New Roman"/>
                        <a:cs typeface="Times New Roman"/>
                      </a:endParaRPr>
                    </a:p>
                  </a:txBody>
                  <a:tcPr marL="68580" marR="68580" marT="0" marB="0">
                    <a:solidFill>
                      <a:schemeClr val="accent1"/>
                    </a:solidFill>
                  </a:tcPr>
                </a:tc>
              </a:tr>
              <a:tr h="463423">
                <a:tc>
                  <a:txBody>
                    <a:bodyPr/>
                    <a:lstStyle/>
                    <a:p>
                      <a:pPr marL="0" marR="0">
                        <a:lnSpc>
                          <a:spcPct val="115000"/>
                        </a:lnSpc>
                        <a:spcBef>
                          <a:spcPts val="0"/>
                        </a:spcBef>
                        <a:spcAft>
                          <a:spcPts val="0"/>
                        </a:spcAft>
                      </a:pPr>
                      <a:r>
                        <a:rPr lang="en-US" sz="1400" b="0">
                          <a:solidFill>
                            <a:srgbClr val="000000"/>
                          </a:solidFill>
                          <a:effectLst/>
                          <a:latin typeface="Calibri"/>
                          <a:ea typeface="Times New Roman"/>
                          <a:cs typeface="Calibri"/>
                        </a:rPr>
                        <a:t>Farm Organization Leader</a:t>
                      </a:r>
                      <a:endParaRPr lang="en-US" sz="1400" b="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0">
                          <a:solidFill>
                            <a:srgbClr val="000000"/>
                          </a:solidFill>
                          <a:effectLst/>
                          <a:latin typeface="Calibri"/>
                          <a:ea typeface="Times New Roman"/>
                          <a:cs typeface="Calibri"/>
                        </a:rPr>
                        <a:t>20</a:t>
                      </a:r>
                      <a:endParaRPr lang="en-US" sz="1400" b="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b="1" dirty="0">
                          <a:solidFill>
                            <a:schemeClr val="bg1"/>
                          </a:solidFill>
                          <a:effectLst/>
                        </a:rPr>
                        <a:t>1</a:t>
                      </a:r>
                      <a:endParaRPr lang="en-US" sz="1600" b="1"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400">
                          <a:solidFill>
                            <a:srgbClr val="000000"/>
                          </a:solidFill>
                          <a:effectLst/>
                          <a:latin typeface="Calibri"/>
                          <a:ea typeface="Times New Roman"/>
                          <a:cs typeface="Calibri"/>
                        </a:rPr>
                        <a:t>Farm Organization Leader</a:t>
                      </a:r>
                      <a:endParaRPr lang="en-US" sz="14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Calibri"/>
                        </a:rPr>
                        <a:t>26.87</a:t>
                      </a:r>
                      <a:endParaRPr lang="en-US" sz="1400">
                        <a:effectLst/>
                        <a:latin typeface="Calibri"/>
                        <a:ea typeface="Times New Roman"/>
                        <a:cs typeface="Times New Roman"/>
                      </a:endParaRPr>
                    </a:p>
                  </a:txBody>
                  <a:tcPr marL="68580" marR="68580" marT="0" marB="0" anchor="ctr"/>
                </a:tc>
              </a:tr>
              <a:tr h="463423">
                <a:tc>
                  <a:txBody>
                    <a:bodyPr/>
                    <a:lstStyle/>
                    <a:p>
                      <a:pPr marL="0" marR="0">
                        <a:lnSpc>
                          <a:spcPct val="115000"/>
                        </a:lnSpc>
                        <a:spcBef>
                          <a:spcPts val="0"/>
                        </a:spcBef>
                        <a:spcAft>
                          <a:spcPts val="0"/>
                        </a:spcAft>
                      </a:pPr>
                      <a:r>
                        <a:rPr lang="en-US" sz="1400" b="0">
                          <a:solidFill>
                            <a:srgbClr val="000000"/>
                          </a:solidFill>
                          <a:effectLst/>
                          <a:latin typeface="Calibri"/>
                          <a:ea typeface="Times New Roman"/>
                          <a:cs typeface="Calibri"/>
                        </a:rPr>
                        <a:t>Chief</a:t>
                      </a:r>
                      <a:endParaRPr lang="en-US" sz="1400" b="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0">
                          <a:solidFill>
                            <a:srgbClr val="000000"/>
                          </a:solidFill>
                          <a:effectLst/>
                          <a:latin typeface="Calibri"/>
                          <a:ea typeface="Times New Roman"/>
                          <a:cs typeface="Calibri"/>
                        </a:rPr>
                        <a:t>19</a:t>
                      </a:r>
                      <a:endParaRPr lang="en-US" sz="1400" b="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b="1" dirty="0">
                          <a:solidFill>
                            <a:schemeClr val="bg1"/>
                          </a:solidFill>
                          <a:effectLst/>
                        </a:rPr>
                        <a:t>2</a:t>
                      </a:r>
                      <a:endParaRPr lang="en-US" sz="1600" b="1"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400">
                          <a:solidFill>
                            <a:srgbClr val="000000"/>
                          </a:solidFill>
                          <a:effectLst/>
                          <a:latin typeface="Calibri"/>
                          <a:ea typeface="Times New Roman"/>
                          <a:cs typeface="Calibri"/>
                        </a:rPr>
                        <a:t>Chief</a:t>
                      </a:r>
                      <a:endParaRPr lang="en-US" sz="14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Calibri"/>
                        </a:rPr>
                        <a:t>24.44</a:t>
                      </a:r>
                      <a:endParaRPr lang="en-US" sz="1400">
                        <a:effectLst/>
                        <a:latin typeface="Calibri"/>
                        <a:ea typeface="Times New Roman"/>
                        <a:cs typeface="Times New Roman"/>
                      </a:endParaRPr>
                    </a:p>
                  </a:txBody>
                  <a:tcPr marL="68580" marR="68580" marT="0" marB="0" anchor="ctr"/>
                </a:tc>
              </a:tr>
              <a:tr h="0">
                <a:tc rowSpan="2">
                  <a:txBody>
                    <a:bodyPr/>
                    <a:lstStyle/>
                    <a:p>
                      <a:pPr marL="0" marR="0">
                        <a:lnSpc>
                          <a:spcPct val="115000"/>
                        </a:lnSpc>
                        <a:spcBef>
                          <a:spcPts val="0"/>
                        </a:spcBef>
                        <a:spcAft>
                          <a:spcPts val="0"/>
                        </a:spcAft>
                      </a:pPr>
                      <a:r>
                        <a:rPr lang="en-US" sz="1400" b="0" dirty="0">
                          <a:solidFill>
                            <a:srgbClr val="000000"/>
                          </a:solidFill>
                          <a:effectLst/>
                          <a:latin typeface="Calibri"/>
                          <a:ea typeface="Times New Roman"/>
                          <a:cs typeface="Calibri"/>
                        </a:rPr>
                        <a:t>Local </a:t>
                      </a:r>
                      <a:r>
                        <a:rPr lang="en-US" sz="1400" b="0" dirty="0" smtClean="0">
                          <a:solidFill>
                            <a:srgbClr val="000000"/>
                          </a:solidFill>
                          <a:effectLst/>
                          <a:latin typeface="Calibri"/>
                          <a:ea typeface="Times New Roman"/>
                          <a:cs typeface="Calibri"/>
                        </a:rPr>
                        <a:t>Vet*</a:t>
                      </a:r>
                      <a:endParaRPr lang="en-US" sz="1400" b="0" dirty="0">
                        <a:effectLst/>
                        <a:latin typeface="Calibri"/>
                        <a:ea typeface="Times New Roman"/>
                        <a:cs typeface="Times New Roman"/>
                      </a:endParaRPr>
                    </a:p>
                    <a:p>
                      <a:pPr marL="0" marR="0">
                        <a:lnSpc>
                          <a:spcPct val="115000"/>
                        </a:lnSpc>
                        <a:spcBef>
                          <a:spcPts val="0"/>
                        </a:spcBef>
                        <a:spcAft>
                          <a:spcPts val="0"/>
                        </a:spcAft>
                      </a:pPr>
                      <a:r>
                        <a:rPr lang="en-US" sz="1400" b="0" dirty="0" smtClean="0">
                          <a:solidFill>
                            <a:srgbClr val="000000"/>
                          </a:solidFill>
                          <a:effectLst/>
                          <a:latin typeface="Calibri"/>
                          <a:ea typeface="Times New Roman"/>
                          <a:cs typeface="Calibri"/>
                        </a:rPr>
                        <a:t>Pastor*</a:t>
                      </a:r>
                      <a:endParaRPr lang="en-US" sz="1400" b="0" dirty="0">
                        <a:effectLst/>
                        <a:latin typeface="Calibri"/>
                        <a:ea typeface="Times New Roman"/>
                        <a:cs typeface="Times New Roman"/>
                      </a:endParaRPr>
                    </a:p>
                    <a:p>
                      <a:pPr marL="0" marR="0">
                        <a:lnSpc>
                          <a:spcPct val="115000"/>
                        </a:lnSpc>
                        <a:spcBef>
                          <a:spcPts val="0"/>
                        </a:spcBef>
                        <a:spcAft>
                          <a:spcPts val="0"/>
                        </a:spcAft>
                      </a:pPr>
                      <a:r>
                        <a:rPr lang="en-US" sz="1400" b="0" dirty="0">
                          <a:solidFill>
                            <a:srgbClr val="000000"/>
                          </a:solidFill>
                          <a:effectLst/>
                          <a:latin typeface="Calibri"/>
                          <a:ea typeface="Times New Roman"/>
                          <a:cs typeface="Calibri"/>
                        </a:rPr>
                        <a:t>Market </a:t>
                      </a:r>
                      <a:r>
                        <a:rPr lang="en-US" sz="1400" b="0" dirty="0" smtClean="0">
                          <a:solidFill>
                            <a:srgbClr val="000000"/>
                          </a:solidFill>
                          <a:effectLst/>
                          <a:latin typeface="Calibri"/>
                          <a:ea typeface="Times New Roman"/>
                          <a:cs typeface="Calibri"/>
                        </a:rPr>
                        <a:t>Vendor*</a:t>
                      </a:r>
                      <a:endParaRPr lang="en-US" sz="1400" b="0" dirty="0">
                        <a:effectLst/>
                        <a:latin typeface="Calibri"/>
                        <a:ea typeface="Times New Roman"/>
                        <a:cs typeface="Times New Roman"/>
                      </a:endParaRPr>
                    </a:p>
                    <a:p>
                      <a:pPr marL="0" marR="0">
                        <a:lnSpc>
                          <a:spcPct val="115000"/>
                        </a:lnSpc>
                        <a:spcBef>
                          <a:spcPts val="0"/>
                        </a:spcBef>
                        <a:spcAft>
                          <a:spcPts val="0"/>
                        </a:spcAft>
                      </a:pPr>
                      <a:r>
                        <a:rPr lang="en-US" sz="1400" b="0" dirty="0" smtClean="0">
                          <a:solidFill>
                            <a:srgbClr val="000000"/>
                          </a:solidFill>
                          <a:effectLst/>
                          <a:latin typeface="Calibri"/>
                          <a:ea typeface="Times New Roman"/>
                          <a:cs typeface="Calibri"/>
                        </a:rPr>
                        <a:t>Extension*</a:t>
                      </a:r>
                      <a:endParaRPr lang="en-US" sz="1400" b="0" dirty="0">
                        <a:effectLst/>
                        <a:latin typeface="Calibri"/>
                        <a:ea typeface="Times New Roman"/>
                        <a:cs typeface="Times New Roman"/>
                      </a:endParaRPr>
                    </a:p>
                  </a:txBody>
                  <a:tcPr marL="68580" marR="68580" marT="0" marB="0" anchor="ctr"/>
                </a:tc>
                <a:tc rowSpan="2">
                  <a:txBody>
                    <a:bodyPr/>
                    <a:lstStyle/>
                    <a:p>
                      <a:pPr marL="0" marR="0" algn="ctr">
                        <a:lnSpc>
                          <a:spcPct val="115000"/>
                        </a:lnSpc>
                        <a:spcBef>
                          <a:spcPts val="0"/>
                        </a:spcBef>
                        <a:spcAft>
                          <a:spcPts val="0"/>
                        </a:spcAft>
                      </a:pPr>
                      <a:r>
                        <a:rPr lang="en-US" sz="1400" b="0" dirty="0">
                          <a:solidFill>
                            <a:srgbClr val="000000"/>
                          </a:solidFill>
                          <a:effectLst/>
                          <a:latin typeface="Calibri"/>
                          <a:ea typeface="Times New Roman"/>
                          <a:cs typeface="Calibri"/>
                        </a:rPr>
                        <a:t>18</a:t>
                      </a:r>
                      <a:endParaRPr lang="en-US" sz="1400" b="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b="1" dirty="0">
                          <a:solidFill>
                            <a:schemeClr val="bg1"/>
                          </a:solidFill>
                          <a:effectLst/>
                        </a:rPr>
                        <a:t>3</a:t>
                      </a:r>
                      <a:endParaRPr lang="en-US" sz="1600" b="1"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400">
                          <a:solidFill>
                            <a:srgbClr val="000000"/>
                          </a:solidFill>
                          <a:effectLst/>
                          <a:latin typeface="Calibri"/>
                          <a:ea typeface="Times New Roman"/>
                          <a:cs typeface="Calibri"/>
                        </a:rPr>
                        <a:t>Local Vet</a:t>
                      </a:r>
                      <a:endParaRPr lang="en-US" sz="14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Calibri"/>
                        </a:rPr>
                        <a:t>13.33</a:t>
                      </a:r>
                      <a:endParaRPr lang="en-US" sz="1400">
                        <a:effectLst/>
                        <a:latin typeface="Calibri"/>
                        <a:ea typeface="Times New Roman"/>
                        <a:cs typeface="Times New Roman"/>
                      </a:endParaRPr>
                    </a:p>
                  </a:txBody>
                  <a:tcPr marL="68580" marR="68580" marT="0" marB="0" anchor="ctr"/>
                </a:tc>
              </a:tr>
              <a:tr h="702132">
                <a:tc vMerge="1">
                  <a:txBody>
                    <a:bodyPr/>
                    <a:lstStyle/>
                    <a:p>
                      <a:endParaRPr lang="en-US"/>
                    </a:p>
                  </a:txBody>
                  <a:tcPr/>
                </a:tc>
                <a:tc vMerge="1">
                  <a:txBody>
                    <a:bodyPr/>
                    <a:lstStyle/>
                    <a:p>
                      <a:endParaRPr lang="en-US" dirty="0"/>
                    </a:p>
                  </a:txBody>
                  <a:tcPr/>
                </a:tc>
                <a:tc>
                  <a:txBody>
                    <a:bodyPr/>
                    <a:lstStyle/>
                    <a:p>
                      <a:pPr marL="0" marR="0" algn="ctr">
                        <a:lnSpc>
                          <a:spcPct val="115000"/>
                        </a:lnSpc>
                        <a:spcBef>
                          <a:spcPts val="0"/>
                        </a:spcBef>
                        <a:spcAft>
                          <a:spcPts val="0"/>
                        </a:spcAft>
                      </a:pPr>
                      <a:r>
                        <a:rPr lang="en-US" sz="1600" b="1" dirty="0">
                          <a:solidFill>
                            <a:schemeClr val="bg1"/>
                          </a:solidFill>
                          <a:effectLst/>
                        </a:rPr>
                        <a:t>4</a:t>
                      </a:r>
                      <a:endParaRPr lang="en-US" sz="1600" b="1" dirty="0">
                        <a:solidFill>
                          <a:schemeClr val="bg1"/>
                        </a:solidFill>
                        <a:effectLst/>
                        <a:latin typeface="Calibri"/>
                        <a:ea typeface="Times New Roman"/>
                        <a:cs typeface="Times New Roman"/>
                      </a:endParaRPr>
                    </a:p>
                  </a:txBody>
                  <a:tcPr marL="68580" marR="68580" marT="0" marB="0">
                    <a:solidFill>
                      <a:schemeClr val="accent1"/>
                    </a:solidFill>
                  </a:tcPr>
                </a:tc>
                <a:tc>
                  <a:txBody>
                    <a:bodyPr/>
                    <a:lstStyle/>
                    <a:p>
                      <a:pPr marL="0" marR="0">
                        <a:lnSpc>
                          <a:spcPct val="115000"/>
                        </a:lnSpc>
                        <a:spcBef>
                          <a:spcPts val="0"/>
                        </a:spcBef>
                        <a:spcAft>
                          <a:spcPts val="0"/>
                        </a:spcAft>
                      </a:pPr>
                      <a:r>
                        <a:rPr lang="en-US" sz="1400" dirty="0">
                          <a:solidFill>
                            <a:srgbClr val="000000"/>
                          </a:solidFill>
                          <a:effectLst/>
                          <a:latin typeface="Calibri"/>
                          <a:ea typeface="Times New Roman"/>
                          <a:cs typeface="Calibri"/>
                        </a:rPr>
                        <a:t>Youth Leader</a:t>
                      </a:r>
                      <a:endParaRPr lang="en-US" sz="14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Calibri"/>
                        </a:rPr>
                        <a:t>11.76</a:t>
                      </a:r>
                      <a:endParaRPr lang="en-US" sz="1400" dirty="0">
                        <a:effectLst/>
                        <a:latin typeface="Calibri"/>
                        <a:ea typeface="Times New Roman"/>
                        <a:cs typeface="Times New Roman"/>
                      </a:endParaRPr>
                    </a:p>
                  </a:txBody>
                  <a:tcPr marL="68580" marR="68580" marT="0" marB="0" anchor="ctr"/>
                </a:tc>
              </a:tr>
            </a:tbl>
          </a:graphicData>
        </a:graphic>
      </p:graphicFrame>
      <p:sp>
        <p:nvSpPr>
          <p:cNvPr id="3" name="TextBox 2"/>
          <p:cNvSpPr txBox="1"/>
          <p:nvPr/>
        </p:nvSpPr>
        <p:spPr>
          <a:xfrm>
            <a:off x="990600" y="6324600"/>
            <a:ext cx="5715000" cy="276999"/>
          </a:xfrm>
          <a:prstGeom prst="rect">
            <a:avLst/>
          </a:prstGeom>
          <a:noFill/>
        </p:spPr>
        <p:txBody>
          <a:bodyPr wrap="square" rtlCol="0">
            <a:spAutoFit/>
          </a:bodyPr>
          <a:lstStyle/>
          <a:p>
            <a:r>
              <a:rPr lang="en-US" sz="1200" dirty="0" smtClean="0"/>
              <a:t>*Rankings are tied </a:t>
            </a:r>
            <a:endParaRPr lang="en-US" sz="1200" dirty="0"/>
          </a:p>
        </p:txBody>
      </p:sp>
    </p:spTree>
    <p:extLst>
      <p:ext uri="{BB962C8B-B14F-4D97-AF65-F5344CB8AC3E}">
        <p14:creationId xmlns:p14="http://schemas.microsoft.com/office/powerpoint/2010/main" val="1698405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Knowledge and Beliefs about Agricultural Production</a:t>
            </a:r>
            <a:endParaRPr lang="en-US" sz="4000" dirty="0"/>
          </a:p>
        </p:txBody>
      </p:sp>
      <p:sp>
        <p:nvSpPr>
          <p:cNvPr id="3" name="Content Placeholder 2"/>
          <p:cNvSpPr>
            <a:spLocks noGrp="1"/>
          </p:cNvSpPr>
          <p:nvPr>
            <p:ph idx="1"/>
          </p:nvPr>
        </p:nvSpPr>
        <p:spPr/>
        <p:txBody>
          <a:bodyPr>
            <a:normAutofit/>
          </a:bodyPr>
          <a:lstStyle/>
          <a:p>
            <a:pPr marL="114300" indent="0">
              <a:buNone/>
            </a:pPr>
            <a:r>
              <a:rPr lang="en-US" sz="3200" dirty="0"/>
              <a:t>Focus on the Three Principles of </a:t>
            </a:r>
            <a:r>
              <a:rPr lang="en-US" sz="3200" dirty="0" smtClean="0"/>
              <a:t>CA:</a:t>
            </a:r>
          </a:p>
          <a:p>
            <a:pPr marL="868680" lvl="1" indent="-457200">
              <a:buFont typeface="+mj-lt"/>
              <a:buAutoNum type="arabicPeriod"/>
            </a:pPr>
            <a:r>
              <a:rPr lang="en-US" sz="2800" dirty="0" smtClean="0"/>
              <a:t>Crop rotation</a:t>
            </a:r>
          </a:p>
          <a:p>
            <a:pPr marL="868680" lvl="1" indent="-457200">
              <a:buFont typeface="+mj-lt"/>
              <a:buAutoNum type="arabicPeriod"/>
            </a:pPr>
            <a:r>
              <a:rPr lang="en-US" sz="2800" dirty="0" smtClean="0"/>
              <a:t>Maintaining a permanent crop cover</a:t>
            </a:r>
          </a:p>
          <a:p>
            <a:pPr marL="868680" lvl="1" indent="-457200">
              <a:buFont typeface="+mj-lt"/>
              <a:buAutoNum type="arabicPeriod"/>
            </a:pPr>
            <a:r>
              <a:rPr lang="en-US" sz="2800" dirty="0" smtClean="0"/>
              <a:t>Minimizing tillage</a:t>
            </a:r>
          </a:p>
          <a:p>
            <a:pPr marL="114300" indent="0">
              <a:buNone/>
            </a:pPr>
            <a:r>
              <a:rPr lang="en-US" sz="2800" dirty="0" smtClean="0"/>
              <a:t>Corresponding statements on questionnaire:</a:t>
            </a:r>
          </a:p>
          <a:p>
            <a:pPr lvl="1"/>
            <a:r>
              <a:rPr lang="en-US" sz="2800" dirty="0" smtClean="0"/>
              <a:t>“Rotating crops is always best practice”</a:t>
            </a:r>
          </a:p>
          <a:p>
            <a:pPr lvl="1"/>
            <a:r>
              <a:rPr lang="en-US" sz="2800" dirty="0" smtClean="0"/>
              <a:t>“One should maintain a permanent crop cover”</a:t>
            </a:r>
          </a:p>
          <a:p>
            <a:pPr lvl="1"/>
            <a:r>
              <a:rPr lang="en-US" sz="2800" dirty="0" smtClean="0"/>
              <a:t>“Tillage causes land degradation”</a:t>
            </a:r>
            <a:endParaRPr lang="en-US" sz="2800" dirty="0"/>
          </a:p>
        </p:txBody>
      </p:sp>
    </p:spTree>
    <p:extLst>
      <p:ext uri="{BB962C8B-B14F-4D97-AF65-F5344CB8AC3E}">
        <p14:creationId xmlns:p14="http://schemas.microsoft.com/office/powerpoint/2010/main" val="9518129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Disaggregating Knowledge and Beliefs about Agricultural Production</a:t>
            </a:r>
            <a:endParaRPr lang="en-US" sz="3600" dirty="0"/>
          </a:p>
        </p:txBody>
      </p:sp>
      <p:sp>
        <p:nvSpPr>
          <p:cNvPr id="3" name="Content Placeholder 2"/>
          <p:cNvSpPr>
            <a:spLocks noGrp="1"/>
          </p:cNvSpPr>
          <p:nvPr>
            <p:ph idx="1"/>
          </p:nvPr>
        </p:nvSpPr>
        <p:spPr/>
        <p:txBody>
          <a:bodyPr>
            <a:normAutofit/>
          </a:bodyPr>
          <a:lstStyle/>
          <a:p>
            <a:r>
              <a:rPr lang="en-US" dirty="0"/>
              <a:t>D</a:t>
            </a:r>
            <a:r>
              <a:rPr lang="en-US" dirty="0" smtClean="0"/>
              <a:t>ifferences between farmers and community agents/service providers?</a:t>
            </a:r>
          </a:p>
          <a:p>
            <a:pPr lvl="1"/>
            <a:r>
              <a:rPr lang="en-US" dirty="0" smtClean="0"/>
              <a:t>Farmers (n=75)</a:t>
            </a:r>
          </a:p>
          <a:p>
            <a:pPr lvl="1"/>
            <a:r>
              <a:rPr lang="en-US" dirty="0" smtClean="0"/>
              <a:t>Service Providers (n= 19)</a:t>
            </a:r>
          </a:p>
          <a:p>
            <a:r>
              <a:rPr lang="en-US" dirty="0" smtClean="0"/>
              <a:t>Differences between smaller and larger farmers?</a:t>
            </a:r>
          </a:p>
          <a:p>
            <a:pPr lvl="1"/>
            <a:r>
              <a:rPr lang="en-US" dirty="0" smtClean="0"/>
              <a:t>Are small or large farmers more predisposed to CA?</a:t>
            </a:r>
          </a:p>
          <a:p>
            <a:pPr lvl="2"/>
            <a:r>
              <a:rPr lang="en-US" dirty="0" smtClean="0"/>
              <a:t>Small farmer = 3 acres or less (n= 29)</a:t>
            </a:r>
          </a:p>
          <a:p>
            <a:pPr lvl="2"/>
            <a:r>
              <a:rPr lang="en-US" dirty="0" smtClean="0"/>
              <a:t>Large farmer = more than 3 acres (n=46)</a:t>
            </a:r>
          </a:p>
          <a:p>
            <a:r>
              <a:rPr lang="en-US" dirty="0" smtClean="0"/>
              <a:t>Differences between farmers with extension contact and without extension contact?</a:t>
            </a:r>
          </a:p>
          <a:p>
            <a:pPr lvl="1"/>
            <a:r>
              <a:rPr lang="en-US" dirty="0" smtClean="0"/>
              <a:t>Extension might expose farmers to CA views?</a:t>
            </a:r>
          </a:p>
          <a:p>
            <a:pPr lvl="2"/>
            <a:r>
              <a:rPr lang="en-US" dirty="0"/>
              <a:t>Farmers without extension contact (n=40</a:t>
            </a:r>
            <a:r>
              <a:rPr lang="en-US" dirty="0" smtClean="0"/>
              <a:t>)</a:t>
            </a:r>
          </a:p>
          <a:p>
            <a:pPr lvl="2"/>
            <a:r>
              <a:rPr lang="en-US" dirty="0" smtClean="0"/>
              <a:t>Farmers with extension contact (n = 35)</a:t>
            </a:r>
          </a:p>
        </p:txBody>
      </p:sp>
    </p:spTree>
    <p:extLst>
      <p:ext uri="{BB962C8B-B14F-4D97-AF65-F5344CB8AC3E}">
        <p14:creationId xmlns:p14="http://schemas.microsoft.com/office/powerpoint/2010/main" val="25034679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and Beliefs about Agricultural Production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81912695"/>
              </p:ext>
            </p:extLst>
          </p:nvPr>
        </p:nvGraphicFramePr>
        <p:xfrm>
          <a:off x="609600" y="1904999"/>
          <a:ext cx="6934202" cy="4038600"/>
        </p:xfrm>
        <a:graphic>
          <a:graphicData uri="http://schemas.openxmlformats.org/drawingml/2006/table">
            <a:tbl>
              <a:tblPr firstRow="1" firstCol="1" bandRow="1">
                <a:tableStyleId>{5C22544A-7EE6-4342-B048-85BDC9FD1C3A}</a:tableStyleId>
              </a:tblPr>
              <a:tblGrid>
                <a:gridCol w="1752600"/>
                <a:gridCol w="1828800"/>
                <a:gridCol w="1143001"/>
                <a:gridCol w="1219201"/>
                <a:gridCol w="990600"/>
              </a:tblGrid>
              <a:tr h="505585">
                <a:tc gridSpan="2">
                  <a:txBody>
                    <a:bodyPr/>
                    <a:lstStyle/>
                    <a:p>
                      <a:pPr marL="0" marR="0">
                        <a:lnSpc>
                          <a:spcPct val="115000"/>
                        </a:lnSpc>
                        <a:spcBef>
                          <a:spcPts val="0"/>
                        </a:spcBef>
                        <a:spcAft>
                          <a:spcPts val="0"/>
                        </a:spcAft>
                      </a:pPr>
                      <a:r>
                        <a:rPr lang="en-US" sz="1400" dirty="0">
                          <a:effectLst/>
                        </a:rPr>
                        <a:t> </a:t>
                      </a:r>
                      <a:r>
                        <a:rPr lang="en-US" sz="1400" dirty="0" smtClean="0">
                          <a:effectLst/>
                        </a:rPr>
                        <a:t>Beliefs about</a:t>
                      </a:r>
                      <a:r>
                        <a:rPr lang="en-US" sz="1400" baseline="0" dirty="0" smtClean="0">
                          <a:effectLst/>
                        </a:rPr>
                        <a:t> Agricultural Production</a:t>
                      </a:r>
                      <a:endParaRPr lang="en-US" sz="2000" dirty="0">
                        <a:effectLst/>
                      </a:endParaRPr>
                    </a:p>
                    <a:p>
                      <a:pPr marL="0" marR="0">
                        <a:lnSpc>
                          <a:spcPct val="115000"/>
                        </a:lnSpc>
                        <a:spcBef>
                          <a:spcPts val="0"/>
                        </a:spcBef>
                        <a:spcAft>
                          <a:spcPts val="0"/>
                        </a:spcAft>
                      </a:pPr>
                      <a:r>
                        <a:rPr lang="en-US" sz="1400" dirty="0">
                          <a:effectLst/>
                        </a:rPr>
                        <a:t> </a:t>
                      </a:r>
                      <a:endParaRPr lang="en-US" sz="2000" dirty="0">
                        <a:effectLst/>
                        <a:latin typeface="Calibri"/>
                        <a:ea typeface="Calibri"/>
                        <a:cs typeface="Times New Roman"/>
                      </a:endParaRPr>
                    </a:p>
                  </a:txBody>
                  <a:tcPr marL="68580" marR="68580" marT="0" marB="0"/>
                </a:tc>
                <a:tc hMerge="1">
                  <a:txBody>
                    <a:bodyPr/>
                    <a:lstStyle/>
                    <a:p>
                      <a:endParaRPr lang="en-US"/>
                    </a:p>
                  </a:txBody>
                  <a:tcPr/>
                </a:tc>
                <a:tc>
                  <a:txBody>
                    <a:bodyPr/>
                    <a:lstStyle/>
                    <a:p>
                      <a:pPr marL="0" marR="0" algn="ctr">
                        <a:lnSpc>
                          <a:spcPct val="115000"/>
                        </a:lnSpc>
                        <a:spcBef>
                          <a:spcPts val="0"/>
                        </a:spcBef>
                        <a:spcAft>
                          <a:spcPts val="0"/>
                        </a:spcAft>
                      </a:pPr>
                      <a:r>
                        <a:rPr lang="en-US" sz="1400">
                          <a:effectLst/>
                        </a:rPr>
                        <a:t>Agree</a:t>
                      </a:r>
                      <a:endParaRPr lang="en-US" sz="20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Uncertain/ neutral</a:t>
                      </a:r>
                      <a:endParaRPr lang="en-US" sz="20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Disagree</a:t>
                      </a:r>
                      <a:endParaRPr lang="en-US" sz="2000">
                        <a:effectLst/>
                        <a:latin typeface="Calibri"/>
                        <a:ea typeface="Calibri"/>
                        <a:cs typeface="Times New Roman"/>
                      </a:endParaRPr>
                    </a:p>
                  </a:txBody>
                  <a:tcPr marL="68580" marR="68580" marT="0" marB="0" anchor="ctr"/>
                </a:tc>
              </a:tr>
              <a:tr h="317694">
                <a:tc rowSpan="3">
                  <a:txBody>
                    <a:bodyPr/>
                    <a:lstStyle/>
                    <a:p>
                      <a:pPr marL="0" marR="0">
                        <a:lnSpc>
                          <a:spcPct val="115000"/>
                        </a:lnSpc>
                        <a:spcBef>
                          <a:spcPts val="0"/>
                        </a:spcBef>
                        <a:spcAft>
                          <a:spcPts val="0"/>
                        </a:spcAft>
                      </a:pPr>
                      <a:r>
                        <a:rPr lang="en-US" sz="1400">
                          <a:effectLst/>
                          <a:latin typeface="Calibri"/>
                          <a:ea typeface="Calibri"/>
                          <a:cs typeface="Times New Roman"/>
                        </a:rPr>
                        <a:t>One should maintain a permanent crop cover</a:t>
                      </a:r>
                    </a:p>
                    <a:p>
                      <a:pPr marL="0" marR="0">
                        <a:lnSpc>
                          <a:spcPct val="115000"/>
                        </a:lnSpc>
                        <a:spcBef>
                          <a:spcPts val="0"/>
                        </a:spcBef>
                        <a:spcAft>
                          <a:spcPts val="0"/>
                        </a:spcAft>
                      </a:pPr>
                      <a:r>
                        <a:rPr lang="en-US" sz="1100">
                          <a:effectLst/>
                          <a:latin typeface="Calibri"/>
                          <a:ea typeface="Calibri"/>
                          <a:cs typeface="Times New Roman"/>
                        </a:rPr>
                        <a:t>Chi-square = 34.4</a:t>
                      </a:r>
                      <a:endParaRPr lang="en-US" sz="1400">
                        <a:effectLst/>
                        <a:latin typeface="Calibri"/>
                        <a:ea typeface="Calibri"/>
                        <a:cs typeface="Times New Roman"/>
                      </a:endParaRPr>
                    </a:p>
                    <a:p>
                      <a:pPr marL="0" marR="0">
                        <a:lnSpc>
                          <a:spcPct val="115000"/>
                        </a:lnSpc>
                        <a:spcBef>
                          <a:spcPts val="0"/>
                        </a:spcBef>
                        <a:spcAft>
                          <a:spcPts val="0"/>
                        </a:spcAft>
                      </a:pPr>
                      <a:r>
                        <a:rPr lang="en-US" sz="1100">
                          <a:effectLst/>
                          <a:latin typeface="Calibri"/>
                          <a:ea typeface="Calibri"/>
                          <a:cs typeface="Times New Roman"/>
                        </a:rPr>
                        <a:t>Significant at .001</a:t>
                      </a:r>
                      <a:endParaRPr lang="en-US" sz="14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a:effectLst/>
                          <a:latin typeface="Calibri"/>
                          <a:ea typeface="Calibri"/>
                          <a:cs typeface="Times New Roman"/>
                        </a:rPr>
                        <a:t>Small Farmers (29)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10.3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37.9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51.7</a:t>
                      </a:r>
                    </a:p>
                  </a:txBody>
                  <a:tcPr marL="68580" marR="68580" marT="0" marB="0" anchor="ctr"/>
                </a:tc>
              </a:tr>
              <a:tr h="366974">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(46)</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13.0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21.7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65.2</a:t>
                      </a:r>
                    </a:p>
                  </a:txBody>
                  <a:tcPr marL="68580" marR="68580" marT="0" marB="0" anchor="ctr"/>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(19) community agents</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73.7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15.8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10.5</a:t>
                      </a:r>
                    </a:p>
                  </a:txBody>
                  <a:tcPr marL="68580" marR="68580" marT="0" marB="0" anchor="ctr"/>
                </a:tc>
              </a:tr>
              <a:tr h="346004">
                <a:tc rowSpan="3">
                  <a:txBody>
                    <a:bodyPr/>
                    <a:lstStyle/>
                    <a:p>
                      <a:pPr marL="0" marR="0">
                        <a:lnSpc>
                          <a:spcPct val="115000"/>
                        </a:lnSpc>
                        <a:spcBef>
                          <a:spcPts val="0"/>
                        </a:spcBef>
                        <a:spcAft>
                          <a:spcPts val="0"/>
                        </a:spcAft>
                      </a:pPr>
                      <a:r>
                        <a:rPr lang="en-US" sz="1400">
                          <a:effectLst/>
                          <a:latin typeface="Calibri"/>
                          <a:ea typeface="Calibri"/>
                          <a:cs typeface="Times New Roman"/>
                        </a:rPr>
                        <a:t>Tillage causes land degradation</a:t>
                      </a:r>
                    </a:p>
                    <a:p>
                      <a:pPr marL="0" marR="0">
                        <a:lnSpc>
                          <a:spcPct val="115000"/>
                        </a:lnSpc>
                        <a:spcBef>
                          <a:spcPts val="0"/>
                        </a:spcBef>
                        <a:spcAft>
                          <a:spcPts val="0"/>
                        </a:spcAft>
                      </a:pPr>
                      <a:r>
                        <a:rPr lang="en-US" sz="1100">
                          <a:effectLst/>
                          <a:latin typeface="Calibri"/>
                          <a:ea typeface="Calibri"/>
                          <a:cs typeface="Times New Roman"/>
                        </a:rPr>
                        <a:t>Chi-square = 17.7</a:t>
                      </a:r>
                      <a:endParaRPr lang="en-US" sz="1400">
                        <a:effectLst/>
                        <a:latin typeface="Calibri"/>
                        <a:ea typeface="Calibri"/>
                        <a:cs typeface="Times New Roman"/>
                      </a:endParaRPr>
                    </a:p>
                    <a:p>
                      <a:pPr marL="0" marR="0">
                        <a:lnSpc>
                          <a:spcPct val="115000"/>
                        </a:lnSpc>
                        <a:spcBef>
                          <a:spcPts val="0"/>
                        </a:spcBef>
                        <a:spcAft>
                          <a:spcPts val="0"/>
                        </a:spcAft>
                      </a:pPr>
                      <a:r>
                        <a:rPr lang="en-US" sz="1100">
                          <a:effectLst/>
                          <a:latin typeface="Calibri"/>
                          <a:ea typeface="Calibri"/>
                          <a:cs typeface="Times New Roman"/>
                        </a:rPr>
                        <a:t>Significant at .001</a:t>
                      </a:r>
                      <a:endParaRPr lang="en-US" sz="14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a:effectLst/>
                          <a:latin typeface="Calibri"/>
                          <a:ea typeface="Calibri"/>
                          <a:cs typeface="Times New Roman"/>
                        </a:rPr>
                        <a:t>Small Farmers (29)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44.8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41.4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13.8</a:t>
                      </a:r>
                    </a:p>
                  </a:txBody>
                  <a:tcPr marL="68580" marR="68580" marT="0" marB="0" anchor="ctr"/>
                </a:tc>
              </a:tr>
              <a:tr h="300919">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(46)</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17.4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50.0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32.6</a:t>
                      </a:r>
                    </a:p>
                  </a:txBody>
                  <a:tcPr marL="68580" marR="68580" marT="0" marB="0" anchor="ctr"/>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(19) community agents</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47.4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5.3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47.4</a:t>
                      </a:r>
                    </a:p>
                  </a:txBody>
                  <a:tcPr marL="68580" marR="68580" marT="0" marB="0" anchor="ctr"/>
                </a:tc>
              </a:tr>
              <a:tr h="346004">
                <a:tc rowSpan="3">
                  <a:txBody>
                    <a:bodyPr/>
                    <a:lstStyle/>
                    <a:p>
                      <a:pPr marL="0" marR="0">
                        <a:lnSpc>
                          <a:spcPct val="115000"/>
                        </a:lnSpc>
                        <a:spcBef>
                          <a:spcPts val="0"/>
                        </a:spcBef>
                        <a:spcAft>
                          <a:spcPts val="0"/>
                        </a:spcAft>
                      </a:pPr>
                      <a:r>
                        <a:rPr lang="en-US" sz="1400">
                          <a:effectLst/>
                          <a:latin typeface="Calibri"/>
                          <a:ea typeface="Calibri"/>
                          <a:cs typeface="Times New Roman"/>
                        </a:rPr>
                        <a:t>Rotating crops is best practice</a:t>
                      </a:r>
                    </a:p>
                    <a:p>
                      <a:pPr marL="0" marR="0">
                        <a:lnSpc>
                          <a:spcPct val="115000"/>
                        </a:lnSpc>
                        <a:spcBef>
                          <a:spcPts val="0"/>
                        </a:spcBef>
                        <a:spcAft>
                          <a:spcPts val="0"/>
                        </a:spcAft>
                      </a:pPr>
                      <a:r>
                        <a:rPr lang="en-US" sz="1100">
                          <a:effectLst/>
                          <a:latin typeface="Calibri"/>
                          <a:ea typeface="Calibri"/>
                          <a:cs typeface="Times New Roman"/>
                        </a:rPr>
                        <a:t>Chi-square = 7.1</a:t>
                      </a:r>
                      <a:endParaRPr lang="en-US" sz="1400">
                        <a:effectLst/>
                        <a:latin typeface="Calibri"/>
                        <a:ea typeface="Calibri"/>
                        <a:cs typeface="Times New Roman"/>
                      </a:endParaRPr>
                    </a:p>
                    <a:p>
                      <a:pPr marL="0" marR="0">
                        <a:lnSpc>
                          <a:spcPct val="115000"/>
                        </a:lnSpc>
                        <a:spcBef>
                          <a:spcPts val="0"/>
                        </a:spcBef>
                        <a:spcAft>
                          <a:spcPts val="0"/>
                        </a:spcAft>
                      </a:pPr>
                      <a:r>
                        <a:rPr lang="en-US" sz="1100">
                          <a:effectLst/>
                          <a:latin typeface="Calibri"/>
                          <a:ea typeface="Calibri"/>
                          <a:cs typeface="Times New Roman"/>
                        </a:rPr>
                        <a:t>Not Significant </a:t>
                      </a:r>
                      <a:endParaRPr lang="en-US" sz="14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a:effectLst/>
                          <a:latin typeface="Calibri"/>
                          <a:ea typeface="Calibri"/>
                          <a:cs typeface="Times New Roman"/>
                        </a:rPr>
                        <a:t>Small Farmers (29)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86.2</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13.8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0.0</a:t>
                      </a:r>
                    </a:p>
                  </a:txBody>
                  <a:tcPr marL="68580" marR="68580" marT="0" marB="0" anchor="ctr"/>
                </a:tc>
              </a:tr>
              <a:tr h="33866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(46)</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95.7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2.2</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2.2</a:t>
                      </a:r>
                    </a:p>
                  </a:txBody>
                  <a:tcPr marL="68580" marR="68580" marT="0" marB="0" anchor="ctr"/>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(19) community agents</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100.0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0.0</a:t>
                      </a:r>
                    </a:p>
                  </a:txBody>
                  <a:tcPr marL="68580" marR="68580" marT="0" marB="0" anchor="ct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0.0</a:t>
                      </a:r>
                    </a:p>
                  </a:txBody>
                  <a:tcPr marL="68580" marR="68580" marT="0" marB="0" anchor="ctr"/>
                </a:tc>
              </a:tr>
            </a:tbl>
          </a:graphicData>
        </a:graphic>
      </p:graphicFrame>
      <p:sp>
        <p:nvSpPr>
          <p:cNvPr id="7" name="Rectangle 1"/>
          <p:cNvSpPr>
            <a:spLocks noChangeArrowheads="1"/>
          </p:cNvSpPr>
          <p:nvPr/>
        </p:nvSpPr>
        <p:spPr bwMode="auto">
          <a:xfrm>
            <a:off x="1666875" y="2759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740425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Rotating Crops is Best Practice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8918237"/>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1380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One Should Maintain a Permanent Crop </a:t>
            </a:r>
            <a:r>
              <a:rPr lang="en-US" sz="4000" dirty="0"/>
              <a:t>C</a:t>
            </a:r>
            <a:r>
              <a:rPr lang="en-US" sz="4000" dirty="0" smtClean="0"/>
              <a:t>over</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3451047"/>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062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4800" y="1905000"/>
            <a:ext cx="8839200" cy="4191000"/>
          </a:xfrm>
        </p:spPr>
        <p:txBody>
          <a:bodyPr>
            <a:noAutofit/>
          </a:bodyPr>
          <a:lstStyle/>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Universities:  </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University Of Wyoming</a:t>
            </a:r>
          </a:p>
          <a:p>
            <a:pPr marL="914400" lvl="1" indent="-457200" algn="l" fontAlgn="auto">
              <a:spcAft>
                <a:spcPts val="0"/>
              </a:spcAft>
              <a:buFont typeface="Arial" pitchFamily="34" charset="0"/>
              <a:buChar char="•"/>
              <a:defRPr/>
            </a:pPr>
            <a:r>
              <a:rPr lang="en-US" sz="2800" dirty="0" err="1" smtClean="0">
                <a:solidFill>
                  <a:schemeClr val="tx1"/>
                </a:solidFill>
                <a:cs typeface="Arial" pitchFamily="34" charset="0"/>
              </a:rPr>
              <a:t>Makerere</a:t>
            </a:r>
            <a:r>
              <a:rPr lang="en-US" sz="2800" dirty="0" smtClean="0">
                <a:solidFill>
                  <a:schemeClr val="tx1"/>
                </a:solidFill>
                <a:cs typeface="Arial" pitchFamily="34" charset="0"/>
              </a:rPr>
              <a:t> University</a:t>
            </a:r>
          </a:p>
          <a:p>
            <a:pPr marL="914400" lvl="1" indent="-457200" algn="l" fontAlgn="auto">
              <a:spcAft>
                <a:spcPts val="0"/>
              </a:spcAft>
              <a:buFont typeface="Arial" pitchFamily="34" charset="0"/>
              <a:buChar char="•"/>
              <a:defRPr/>
            </a:pPr>
            <a:r>
              <a:rPr lang="en-US" sz="2800" dirty="0" err="1" smtClean="0">
                <a:solidFill>
                  <a:schemeClr val="tx1"/>
                </a:solidFill>
                <a:cs typeface="Arial" pitchFamily="34" charset="0"/>
              </a:rPr>
              <a:t>Moi</a:t>
            </a:r>
            <a:r>
              <a:rPr lang="en-US" sz="2800" dirty="0" smtClean="0">
                <a:solidFill>
                  <a:schemeClr val="tx1"/>
                </a:solidFill>
                <a:cs typeface="Arial" pitchFamily="34" charset="0"/>
              </a:rPr>
              <a:t> University</a:t>
            </a:r>
          </a:p>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Ngo’s: </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AT Uganda</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Manor House</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Sacred Africa</a:t>
            </a:r>
          </a:p>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Local Farmer Groups/Key Stakeholders</a:t>
            </a:r>
            <a:endParaRPr lang="en-US" sz="2800" dirty="0" smtClean="0">
              <a:solidFill>
                <a:schemeClr val="tx1"/>
              </a:solidFill>
              <a:cs typeface="Arial" pitchFamily="34" charset="0"/>
            </a:endParaRPr>
          </a:p>
        </p:txBody>
      </p:sp>
      <p:sp>
        <p:nvSpPr>
          <p:cNvPr id="16387" name="Title 2"/>
          <p:cNvSpPr>
            <a:spLocks noGrp="1"/>
          </p:cNvSpPr>
          <p:nvPr>
            <p:ph type="ctrTitle"/>
          </p:nvPr>
        </p:nvSpPr>
        <p:spPr>
          <a:xfrm>
            <a:off x="381000" y="457201"/>
            <a:ext cx="7543800" cy="1371600"/>
          </a:xfrm>
        </p:spPr>
        <p:txBody>
          <a:bodyPr/>
          <a:lstStyle/>
          <a:p>
            <a:r>
              <a:rPr lang="en-US" sz="4400" dirty="0" smtClean="0"/>
              <a:t>Who are the implementing partners?</a:t>
            </a:r>
          </a:p>
        </p:txBody>
      </p:sp>
    </p:spTree>
    <p:extLst>
      <p:ext uri="{BB962C8B-B14F-4D97-AF65-F5344CB8AC3E}">
        <p14:creationId xmlns:p14="http://schemas.microsoft.com/office/powerpoint/2010/main" val="25692968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Tillage Causes Land Degradation</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9607656"/>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19792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Extension Contact on Knowledge and Beliefs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51669979"/>
              </p:ext>
            </p:extLst>
          </p:nvPr>
        </p:nvGraphicFramePr>
        <p:xfrm>
          <a:off x="533400" y="2133600"/>
          <a:ext cx="7543800" cy="3352800"/>
        </p:xfrm>
        <a:graphic>
          <a:graphicData uri="http://schemas.openxmlformats.org/drawingml/2006/table">
            <a:tbl>
              <a:tblPr firstRow="1" firstCol="1" bandRow="1">
                <a:tableStyleId>{5C22544A-7EE6-4342-B048-85BDC9FD1C3A}</a:tableStyleId>
              </a:tblPr>
              <a:tblGrid>
                <a:gridCol w="2441670"/>
                <a:gridCol w="969668"/>
                <a:gridCol w="1136819"/>
                <a:gridCol w="1414244"/>
                <a:gridCol w="1581399"/>
              </a:tblGrid>
              <a:tr h="1346727">
                <a:tc>
                  <a:txBody>
                    <a:bodyPr/>
                    <a:lstStyle/>
                    <a:p>
                      <a:pPr marL="0" marR="0" algn="ctr">
                        <a:lnSpc>
                          <a:spcPct val="115000"/>
                        </a:lnSpc>
                        <a:spcBef>
                          <a:spcPts val="0"/>
                        </a:spcBef>
                        <a:spcAft>
                          <a:spcPts val="0"/>
                        </a:spcAft>
                      </a:pPr>
                      <a:r>
                        <a:rPr lang="en-US" sz="1800" dirty="0">
                          <a:effectLst/>
                        </a:rPr>
                        <a:t>One should maintain a permanent crop cover</a:t>
                      </a:r>
                      <a:endParaRPr lang="en-US" sz="1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Uncertain/ neutral</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Disagree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Mean values</a:t>
                      </a:r>
                      <a:endParaRPr lang="en-US" sz="1600" dirty="0">
                        <a:effectLst/>
                        <a:latin typeface="Calibri"/>
                        <a:ea typeface="Times New Roman"/>
                        <a:cs typeface="Times New Roman"/>
                      </a:endParaRPr>
                    </a:p>
                  </a:txBody>
                  <a:tcPr marL="68580" marR="68580" marT="0" marB="0" anchor="ctr"/>
                </a:tc>
              </a:tr>
              <a:tr h="531857">
                <a:tc>
                  <a:txBody>
                    <a:bodyPr/>
                    <a:lstStyle/>
                    <a:p>
                      <a:pPr marL="0" marR="0">
                        <a:lnSpc>
                          <a:spcPct val="115000"/>
                        </a:lnSpc>
                        <a:spcBef>
                          <a:spcPts val="0"/>
                        </a:spcBef>
                        <a:spcAft>
                          <a:spcPts val="0"/>
                        </a:spcAft>
                      </a:pPr>
                      <a:r>
                        <a:rPr lang="en-US" sz="1400">
                          <a:effectLst/>
                          <a:latin typeface="Calibri"/>
                          <a:ea typeface="Times New Roman"/>
                          <a:cs typeface="Times New Roman"/>
                        </a:rPr>
                        <a:t>Farmers w/o contact (n=40)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15.0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22.5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62.5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2.48</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636016">
                <a:tc>
                  <a:txBody>
                    <a:bodyPr/>
                    <a:lstStyle/>
                    <a:p>
                      <a:pPr marL="0" marR="0">
                        <a:lnSpc>
                          <a:spcPct val="115000"/>
                        </a:lnSpc>
                        <a:spcBef>
                          <a:spcPts val="0"/>
                        </a:spcBef>
                        <a:spcAft>
                          <a:spcPts val="0"/>
                        </a:spcAft>
                      </a:pPr>
                      <a:r>
                        <a:rPr lang="en-US" sz="1400">
                          <a:effectLst/>
                          <a:latin typeface="Calibri"/>
                          <a:ea typeface="Times New Roman"/>
                          <a:cs typeface="Times New Roman"/>
                        </a:rPr>
                        <a:t>Farmers with contact (n=35)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8.6</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34.3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57.1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2.46</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838200">
                <a:tc>
                  <a:txBody>
                    <a:bodyPr/>
                    <a:lstStyle/>
                    <a:p>
                      <a:pPr marL="0" marR="0">
                        <a:lnSpc>
                          <a:spcPct val="115000"/>
                        </a:lnSpc>
                        <a:spcBef>
                          <a:spcPts val="0"/>
                        </a:spcBef>
                        <a:spcAft>
                          <a:spcPts val="0"/>
                        </a:spcAft>
                      </a:pPr>
                      <a:r>
                        <a:rPr lang="en-US" sz="1400">
                          <a:effectLst/>
                          <a:latin typeface="Calibri"/>
                          <a:ea typeface="Times New Roman"/>
                          <a:cs typeface="Times New Roman"/>
                        </a:rPr>
                        <a:t>Service sector/community agents (n=19)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73.7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15.8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10.5</a:t>
                      </a:r>
                    </a:p>
                  </a:txBody>
                  <a:tcPr marL="68580" marR="68580" marT="0" marB="0" anchor="ctr"/>
                </a:tc>
                <a:tc>
                  <a:txBody>
                    <a:bodyPr/>
                    <a:lstStyle/>
                    <a:p>
                      <a:pPr marL="0" marR="0" algn="ctr">
                        <a:lnSpc>
                          <a:spcPct val="115000"/>
                        </a:lnSpc>
                        <a:spcBef>
                          <a:spcPts val="0"/>
                        </a:spcBef>
                        <a:spcAft>
                          <a:spcPts val="0"/>
                        </a:spcAft>
                      </a:pPr>
                      <a:r>
                        <a:rPr lang="en-US" sz="1400" dirty="0">
                          <a:effectLst/>
                          <a:latin typeface="Calibri"/>
                          <a:ea typeface="Times New Roman"/>
                          <a:cs typeface="Times New Roman"/>
                        </a:rPr>
                        <a:t>4.21</a:t>
                      </a:r>
                      <a:r>
                        <a:rPr lang="en-US" sz="1400" baseline="30000" dirty="0">
                          <a:effectLst/>
                          <a:latin typeface="Calibri"/>
                          <a:ea typeface="Times New Roman"/>
                          <a:cs typeface="Times New Roman"/>
                        </a:rPr>
                        <a:t> b</a:t>
                      </a:r>
                      <a:endParaRPr lang="en-US" sz="1400" dirty="0">
                        <a:effectLst/>
                        <a:latin typeface="Calibri"/>
                        <a:ea typeface="Times New Roman"/>
                        <a:cs typeface="Times New Roman"/>
                      </a:endParaRPr>
                    </a:p>
                  </a:txBody>
                  <a:tcPr marL="68580" marR="68580" marT="0" marB="0" anchor="ctr"/>
                </a:tc>
              </a:tr>
            </a:tbl>
          </a:graphicData>
        </a:graphic>
      </p:graphicFrame>
      <p:sp>
        <p:nvSpPr>
          <p:cNvPr id="4" name="TextBox 3"/>
          <p:cNvSpPr txBox="1"/>
          <p:nvPr/>
        </p:nvSpPr>
        <p:spPr>
          <a:xfrm>
            <a:off x="762000" y="5486400"/>
            <a:ext cx="6858000" cy="307777"/>
          </a:xfrm>
          <a:prstGeom prst="rect">
            <a:avLst/>
          </a:prstGeom>
          <a:noFill/>
        </p:spPr>
        <p:txBody>
          <a:bodyPr wrap="square" rtlCol="0">
            <a:spAutoFit/>
          </a:bodyPr>
          <a:lstStyle/>
          <a:p>
            <a:r>
              <a:rPr lang="en-US" sz="1400" dirty="0" smtClean="0"/>
              <a:t>Note= different letters in the same column are significantly different from one another</a:t>
            </a:r>
            <a:endParaRPr lang="en-US" sz="1400" dirty="0"/>
          </a:p>
        </p:txBody>
      </p:sp>
    </p:spTree>
    <p:extLst>
      <p:ext uri="{BB962C8B-B14F-4D97-AF65-F5344CB8AC3E}">
        <p14:creationId xmlns:p14="http://schemas.microsoft.com/office/powerpoint/2010/main" val="30638982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Extension Contact on Knowledge and Beliefs</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46911310"/>
              </p:ext>
            </p:extLst>
          </p:nvPr>
        </p:nvGraphicFramePr>
        <p:xfrm>
          <a:off x="533400" y="2362200"/>
          <a:ext cx="7467600" cy="3124200"/>
        </p:xfrm>
        <a:graphic>
          <a:graphicData uri="http://schemas.openxmlformats.org/drawingml/2006/table">
            <a:tbl>
              <a:tblPr firstRow="1" firstCol="1" bandRow="1">
                <a:tableStyleId>{5C22544A-7EE6-4342-B048-85BDC9FD1C3A}</a:tableStyleId>
              </a:tblPr>
              <a:tblGrid>
                <a:gridCol w="2417008"/>
                <a:gridCol w="959872"/>
                <a:gridCol w="1177364"/>
                <a:gridCol w="1347932"/>
                <a:gridCol w="1565424"/>
              </a:tblGrid>
              <a:tr h="1100757">
                <a:tc>
                  <a:txBody>
                    <a:bodyPr/>
                    <a:lstStyle/>
                    <a:p>
                      <a:pPr marL="0" marR="0" algn="ctr">
                        <a:lnSpc>
                          <a:spcPct val="115000"/>
                        </a:lnSpc>
                        <a:spcBef>
                          <a:spcPts val="0"/>
                        </a:spcBef>
                        <a:spcAft>
                          <a:spcPts val="0"/>
                        </a:spcAft>
                      </a:pPr>
                      <a:r>
                        <a:rPr lang="en-US" sz="1800" dirty="0">
                          <a:effectLst/>
                        </a:rPr>
                        <a:t>Tillage causes land degradation</a:t>
                      </a:r>
                      <a:endParaRPr lang="en-US" sz="1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a:effectLst/>
                        </a:rPr>
                        <a:t>Uncertain/ neutral</a:t>
                      </a:r>
                      <a:endParaRPr lang="en-US" sz="16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a:effectLst/>
                        </a:rPr>
                        <a:t>Disagree</a:t>
                      </a:r>
                      <a:endParaRPr lang="en-US" sz="16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Mean values</a:t>
                      </a:r>
                      <a:endParaRPr lang="en-US" sz="1600" dirty="0">
                        <a:effectLst/>
                        <a:latin typeface="Calibri"/>
                        <a:ea typeface="Times New Roman"/>
                        <a:cs typeface="Times New Roman"/>
                      </a:endParaRPr>
                    </a:p>
                  </a:txBody>
                  <a:tcPr marL="68580" marR="68580" marT="0" marB="0" anchor="ctr"/>
                </a:tc>
              </a:tr>
              <a:tr h="575643">
                <a:tc>
                  <a:txBody>
                    <a:bodyPr/>
                    <a:lstStyle/>
                    <a:p>
                      <a:pPr marL="0" marR="0">
                        <a:lnSpc>
                          <a:spcPct val="115000"/>
                        </a:lnSpc>
                        <a:spcBef>
                          <a:spcPts val="0"/>
                        </a:spcBef>
                        <a:spcAft>
                          <a:spcPts val="0"/>
                        </a:spcAft>
                      </a:pPr>
                      <a:r>
                        <a:rPr lang="en-US" sz="1400">
                          <a:effectLst/>
                          <a:latin typeface="Calibri"/>
                          <a:ea typeface="Times New Roman"/>
                          <a:cs typeface="Times New Roman"/>
                        </a:rPr>
                        <a:t>Farmers w/o contact (n=40)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27.5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52.5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20.0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3.08</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575643">
                <a:tc>
                  <a:txBody>
                    <a:bodyPr/>
                    <a:lstStyle/>
                    <a:p>
                      <a:pPr marL="0" marR="0">
                        <a:lnSpc>
                          <a:spcPct val="115000"/>
                        </a:lnSpc>
                        <a:spcBef>
                          <a:spcPts val="0"/>
                        </a:spcBef>
                        <a:spcAft>
                          <a:spcPts val="0"/>
                        </a:spcAft>
                      </a:pPr>
                      <a:r>
                        <a:rPr lang="en-US" sz="1400">
                          <a:effectLst/>
                          <a:latin typeface="Calibri"/>
                          <a:ea typeface="Times New Roman"/>
                          <a:cs typeface="Times New Roman"/>
                        </a:rPr>
                        <a:t>Farmers with contact (n=35)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28.6</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40.0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31.4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3.00</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872157">
                <a:tc>
                  <a:txBody>
                    <a:bodyPr/>
                    <a:lstStyle/>
                    <a:p>
                      <a:pPr marL="0" marR="0">
                        <a:lnSpc>
                          <a:spcPct val="115000"/>
                        </a:lnSpc>
                        <a:spcBef>
                          <a:spcPts val="0"/>
                        </a:spcBef>
                        <a:spcAft>
                          <a:spcPts val="0"/>
                        </a:spcAft>
                      </a:pPr>
                      <a:r>
                        <a:rPr lang="en-US" sz="1400">
                          <a:effectLst/>
                          <a:latin typeface="Calibri"/>
                          <a:ea typeface="Times New Roman"/>
                          <a:cs typeface="Times New Roman"/>
                        </a:rPr>
                        <a:t>Service sector/community agents (n=19)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47.4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5.3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47.4</a:t>
                      </a:r>
                    </a:p>
                  </a:txBody>
                  <a:tcPr marL="68580" marR="68580" marT="0" marB="0" anchor="ctr"/>
                </a:tc>
                <a:tc>
                  <a:txBody>
                    <a:bodyPr/>
                    <a:lstStyle/>
                    <a:p>
                      <a:pPr marL="0" marR="0" algn="ctr">
                        <a:lnSpc>
                          <a:spcPct val="115000"/>
                        </a:lnSpc>
                        <a:spcBef>
                          <a:spcPts val="0"/>
                        </a:spcBef>
                        <a:spcAft>
                          <a:spcPts val="0"/>
                        </a:spcAft>
                      </a:pPr>
                      <a:r>
                        <a:rPr lang="en-US" sz="1400" dirty="0">
                          <a:effectLst/>
                          <a:latin typeface="Calibri"/>
                          <a:ea typeface="Times New Roman"/>
                          <a:cs typeface="Times New Roman"/>
                        </a:rPr>
                        <a:t>3.21</a:t>
                      </a:r>
                      <a:r>
                        <a:rPr lang="en-US" sz="1400" baseline="30000" dirty="0">
                          <a:effectLst/>
                          <a:latin typeface="Calibri"/>
                          <a:ea typeface="Times New Roman"/>
                          <a:cs typeface="Times New Roman"/>
                        </a:rPr>
                        <a:t> a</a:t>
                      </a:r>
                      <a:endParaRPr lang="en-US" sz="1400" dirty="0">
                        <a:effectLst/>
                        <a:latin typeface="Calibri"/>
                        <a:ea typeface="Times New Roman"/>
                        <a:cs typeface="Times New Roman"/>
                      </a:endParaRPr>
                    </a:p>
                  </a:txBody>
                  <a:tcPr marL="68580" marR="68580" marT="0" marB="0" anchor="ctr"/>
                </a:tc>
              </a:tr>
            </a:tbl>
          </a:graphicData>
        </a:graphic>
      </p:graphicFrame>
      <p:sp>
        <p:nvSpPr>
          <p:cNvPr id="4" name="TextBox 3"/>
          <p:cNvSpPr txBox="1"/>
          <p:nvPr/>
        </p:nvSpPr>
        <p:spPr>
          <a:xfrm>
            <a:off x="762000" y="5486400"/>
            <a:ext cx="6858000" cy="307777"/>
          </a:xfrm>
          <a:prstGeom prst="rect">
            <a:avLst/>
          </a:prstGeom>
          <a:noFill/>
        </p:spPr>
        <p:txBody>
          <a:bodyPr wrap="square" rtlCol="0">
            <a:spAutoFit/>
          </a:bodyPr>
          <a:lstStyle/>
          <a:p>
            <a:r>
              <a:rPr lang="en-US" sz="1400" dirty="0" smtClean="0"/>
              <a:t>Note= different letters in the same column are significantly different from one another</a:t>
            </a:r>
            <a:endParaRPr lang="en-US" sz="1400" dirty="0"/>
          </a:p>
        </p:txBody>
      </p:sp>
    </p:spTree>
    <p:extLst>
      <p:ext uri="{BB962C8B-B14F-4D97-AF65-F5344CB8AC3E}">
        <p14:creationId xmlns:p14="http://schemas.microsoft.com/office/powerpoint/2010/main" val="38912502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4165600"/>
            <a:ext cx="7659687" cy="1168400"/>
          </a:xfrm>
        </p:spPr>
        <p:txBody>
          <a:bodyPr/>
          <a:lstStyle/>
          <a:p>
            <a:r>
              <a:rPr lang="en-US" dirty="0" smtClean="0"/>
              <a:t>Mapping Knowledge and Beliefs in agricultural Production Networks</a:t>
            </a:r>
            <a:endParaRPr lang="en-US" dirty="0"/>
          </a:p>
        </p:txBody>
      </p:sp>
    </p:spTree>
    <p:extLst>
      <p:ext uri="{BB962C8B-B14F-4D97-AF65-F5344CB8AC3E}">
        <p14:creationId xmlns:p14="http://schemas.microsoft.com/office/powerpoint/2010/main" val="23303053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jenilamb\Desktop\Network maps\Bungoma_tillage.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2019"/>
            <a:ext cx="8026053" cy="4915781"/>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r>
              <a:rPr lang="en-US" dirty="0" smtClean="0"/>
              <a:t>“Tillage causes land degradation”</a:t>
            </a:r>
            <a:endParaRPr lang="en-US" dirty="0"/>
          </a:p>
        </p:txBody>
      </p:sp>
      <p:sp>
        <p:nvSpPr>
          <p:cNvPr id="6" name="Text Placeholder 5"/>
          <p:cNvSpPr>
            <a:spLocks noGrp="1"/>
          </p:cNvSpPr>
          <p:nvPr>
            <p:ph type="body" sz="half" idx="2"/>
          </p:nvPr>
        </p:nvSpPr>
        <p:spPr/>
        <p:txBody>
          <a:bodyPr/>
          <a:lstStyle/>
          <a:p>
            <a:r>
              <a:rPr lang="en-US" dirty="0" smtClean="0"/>
              <a:t>Mapped Network of Agricultural Information flows and actor beliefs</a:t>
            </a:r>
            <a:endParaRPr lang="en-US" dirty="0"/>
          </a:p>
        </p:txBody>
      </p:sp>
      <p:grpSp>
        <p:nvGrpSpPr>
          <p:cNvPr id="8" name="Group 7"/>
          <p:cNvGrpSpPr>
            <a:grpSpLocks/>
          </p:cNvGrpSpPr>
          <p:nvPr/>
        </p:nvGrpSpPr>
        <p:grpSpPr>
          <a:xfrm>
            <a:off x="6811730" y="4800600"/>
            <a:ext cx="1477010" cy="1068070"/>
            <a:chOff x="0" y="0"/>
            <a:chExt cx="1477010" cy="1068019"/>
          </a:xfrm>
        </p:grpSpPr>
        <p:sp>
          <p:nvSpPr>
            <p:cNvPr id="9" name="TextBox 17"/>
            <p:cNvSpPr txBox="1"/>
            <p:nvPr/>
          </p:nvSpPr>
          <p:spPr>
            <a:xfrm>
              <a:off x="0" y="0"/>
              <a:ext cx="1477010" cy="1068019"/>
            </a:xfrm>
            <a:prstGeom prst="rect">
              <a:avLst/>
            </a:prstGeom>
            <a:noFill/>
            <a:ln w="3175">
              <a:solidFill>
                <a:schemeClr val="tx1"/>
              </a:solidFill>
            </a:ln>
          </p:spPr>
          <p:txBody>
            <a:bodyPr wrap="none" rtlCol="0">
              <a:noAutofit/>
            </a:bodyPr>
            <a:lstStyle/>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Tillage causes land degradation</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Strongly agree</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Agree</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Uncertain/neutral</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Disagree</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Strongly disagree</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Not interviewed</a:t>
              </a:r>
              <a:endParaRPr lang="en-US" sz="1100">
                <a:effectLst/>
                <a:latin typeface="Calibri"/>
                <a:ea typeface="Times New Roman"/>
                <a:cs typeface="Times New Roman"/>
              </a:endParaRPr>
            </a:p>
            <a:p>
              <a:pPr marL="0" marR="0">
                <a:lnSpc>
                  <a:spcPct val="115000"/>
                </a:lnSpc>
                <a:spcBef>
                  <a:spcPts val="0"/>
                </a:spcBef>
                <a:spcAft>
                  <a:spcPts val="0"/>
                </a:spcAft>
              </a:pPr>
              <a:r>
                <a:rPr lang="en-US" sz="800" kern="1200">
                  <a:solidFill>
                    <a:srgbClr val="000000"/>
                  </a:solidFill>
                  <a:effectLst/>
                  <a:latin typeface="Calibri"/>
                  <a:ea typeface="Times New Roman"/>
                  <a:cs typeface="Times New Roman"/>
                </a:rPr>
                <a:t> </a:t>
              </a:r>
              <a:endParaRPr lang="en-US" sz="1100">
                <a:effectLst/>
                <a:latin typeface="Calibri"/>
                <a:ea typeface="Times New Roman"/>
                <a:cs typeface="Times New Roman"/>
              </a:endParaRPr>
            </a:p>
            <a:p>
              <a:pPr marL="0" marR="0">
                <a:lnSpc>
                  <a:spcPct val="115000"/>
                </a:lnSpc>
                <a:spcBef>
                  <a:spcPts val="0"/>
                </a:spcBef>
                <a:spcAft>
                  <a:spcPts val="0"/>
                </a:spcAft>
              </a:pPr>
              <a:r>
                <a:rPr lang="en-US" sz="1100">
                  <a:effectLst/>
                  <a:latin typeface="Calibri"/>
                  <a:ea typeface="Times New Roman"/>
                  <a:cs typeface="Times New Roman"/>
                </a:rPr>
                <a:t> </a:t>
              </a:r>
            </a:p>
          </p:txBody>
        </p:sp>
        <p:sp>
          <p:nvSpPr>
            <p:cNvPr id="10" name="Rectangle 9"/>
            <p:cNvSpPr/>
            <p:nvPr/>
          </p:nvSpPr>
          <p:spPr>
            <a:xfrm>
              <a:off x="1214323" y="219456"/>
              <a:ext cx="76138" cy="76043"/>
            </a:xfrm>
            <a:prstGeom prst="rect">
              <a:avLst/>
            </a:prstGeom>
            <a:solidFill>
              <a:srgbClr val="257F3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1" name="Rectangle 10"/>
            <p:cNvSpPr/>
            <p:nvPr/>
          </p:nvSpPr>
          <p:spPr>
            <a:xfrm>
              <a:off x="1214323" y="343814"/>
              <a:ext cx="76138" cy="76043"/>
            </a:xfrm>
            <a:prstGeom prst="rect">
              <a:avLst/>
            </a:prstGeom>
            <a:solidFill>
              <a:srgbClr val="2BEB2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2" name="Rectangle 11"/>
            <p:cNvSpPr/>
            <p:nvPr/>
          </p:nvSpPr>
          <p:spPr>
            <a:xfrm>
              <a:off x="1214323" y="468173"/>
              <a:ext cx="76138" cy="76043"/>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3" name="Rectangle 12"/>
            <p:cNvSpPr/>
            <p:nvPr/>
          </p:nvSpPr>
          <p:spPr>
            <a:xfrm>
              <a:off x="1214323" y="599846"/>
              <a:ext cx="76138" cy="76043"/>
            </a:xfrm>
            <a:prstGeom prst="rect">
              <a:avLst/>
            </a:prstGeom>
            <a:solidFill>
              <a:srgbClr val="FFC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4" name="Rectangle 13"/>
            <p:cNvSpPr/>
            <p:nvPr/>
          </p:nvSpPr>
          <p:spPr>
            <a:xfrm>
              <a:off x="1214323" y="753466"/>
              <a:ext cx="76138" cy="76043"/>
            </a:xfrm>
            <a:prstGeom prst="rect">
              <a:avLst/>
            </a:prstGeom>
            <a:solidFill>
              <a:srgbClr val="FF0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5" name="Rectangle 14"/>
            <p:cNvSpPr/>
            <p:nvPr/>
          </p:nvSpPr>
          <p:spPr>
            <a:xfrm>
              <a:off x="1214323" y="899770"/>
              <a:ext cx="75565" cy="75565"/>
            </a:xfrm>
            <a:prstGeom prst="rect">
              <a:avLst/>
            </a:prstGeom>
            <a:solidFill>
              <a:schemeClr val="tx1">
                <a:lumMod val="50000"/>
                <a:lumOff val="5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grpSp>
    </p:spTree>
    <p:extLst>
      <p:ext uri="{BB962C8B-B14F-4D97-AF65-F5344CB8AC3E}">
        <p14:creationId xmlns:p14="http://schemas.microsoft.com/office/powerpoint/2010/main" val="9993901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jenilamb\Desktop\Network maps\Bungoma_crops.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7133"/>
            <a:ext cx="8156151" cy="499546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“One should maintain a permanent crop cover”</a:t>
            </a:r>
            <a:endParaRPr lang="en-US" dirty="0"/>
          </a:p>
        </p:txBody>
      </p:sp>
      <p:sp>
        <p:nvSpPr>
          <p:cNvPr id="4" name="Text Placeholder 3"/>
          <p:cNvSpPr>
            <a:spLocks noGrp="1"/>
          </p:cNvSpPr>
          <p:nvPr>
            <p:ph type="body" sz="half" idx="2"/>
          </p:nvPr>
        </p:nvSpPr>
        <p:spPr/>
        <p:txBody>
          <a:bodyPr/>
          <a:lstStyle/>
          <a:p>
            <a:r>
              <a:rPr lang="en-US" dirty="0" smtClean="0"/>
              <a:t>Mapped network of information flows and beliefs</a:t>
            </a:r>
            <a:endParaRPr lang="en-US" dirty="0"/>
          </a:p>
        </p:txBody>
      </p:sp>
      <p:grpSp>
        <p:nvGrpSpPr>
          <p:cNvPr id="6" name="Group 5"/>
          <p:cNvGrpSpPr>
            <a:grpSpLocks/>
          </p:cNvGrpSpPr>
          <p:nvPr/>
        </p:nvGrpSpPr>
        <p:grpSpPr>
          <a:xfrm>
            <a:off x="6676390" y="4800600"/>
            <a:ext cx="1477010" cy="991870"/>
            <a:chOff x="0" y="76196"/>
            <a:chExt cx="1477010" cy="991823"/>
          </a:xfrm>
        </p:grpSpPr>
        <p:sp>
          <p:nvSpPr>
            <p:cNvPr id="7" name="TextBox 17"/>
            <p:cNvSpPr txBox="1"/>
            <p:nvPr/>
          </p:nvSpPr>
          <p:spPr>
            <a:xfrm>
              <a:off x="0" y="76196"/>
              <a:ext cx="1477010" cy="991823"/>
            </a:xfrm>
            <a:prstGeom prst="rect">
              <a:avLst/>
            </a:prstGeom>
            <a:noFill/>
            <a:ln w="3175">
              <a:solidFill>
                <a:schemeClr val="tx1"/>
              </a:solidFill>
            </a:ln>
          </p:spPr>
          <p:txBody>
            <a:bodyPr wrap="none" rtlCol="0">
              <a:noAutofit/>
            </a:bodyPr>
            <a:lstStyle/>
            <a:p>
              <a:pPr marL="0" marR="0">
                <a:lnSpc>
                  <a:spcPct val="115000"/>
                </a:lnSpc>
                <a:spcBef>
                  <a:spcPts val="0"/>
                </a:spcBef>
                <a:spcAft>
                  <a:spcPts val="0"/>
                </a:spcAft>
              </a:pPr>
              <a:r>
                <a:rPr lang="en-US" sz="1100" dirty="0">
                  <a:latin typeface="Calibri"/>
                  <a:ea typeface="Times New Roman"/>
                  <a:cs typeface="Times New Roman"/>
                </a:rPr>
                <a:t> </a:t>
              </a:r>
              <a:r>
                <a:rPr lang="en-US" sz="1100" dirty="0" smtClean="0">
                  <a:latin typeface="Calibri"/>
                  <a:ea typeface="Times New Roman"/>
                  <a:cs typeface="Times New Roman"/>
                </a:rPr>
                <a:t>    </a:t>
              </a:r>
              <a:r>
                <a:rPr lang="en-US" sz="800" kern="1200" dirty="0" smtClean="0">
                  <a:solidFill>
                    <a:srgbClr val="000000"/>
                  </a:solidFill>
                  <a:effectLst/>
                  <a:latin typeface="Calibri"/>
                  <a:ea typeface="Times New Roman"/>
                  <a:cs typeface="Times New Roman"/>
                </a:rPr>
                <a:t>Strongly </a:t>
              </a:r>
              <a:r>
                <a:rPr lang="en-US" sz="800" kern="1200" dirty="0">
                  <a:solidFill>
                    <a:srgbClr val="000000"/>
                  </a:solidFill>
                  <a:effectLst/>
                  <a:latin typeface="Calibri"/>
                  <a:ea typeface="Times New Roman"/>
                  <a:cs typeface="Times New Roman"/>
                </a:rPr>
                <a:t>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Uncertain/neutral</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Strongly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Not interviewed</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1100" dirty="0">
                  <a:effectLst/>
                  <a:latin typeface="Calibri"/>
                  <a:ea typeface="Times New Roman"/>
                  <a:cs typeface="Times New Roman"/>
                </a:rPr>
                <a:t> </a:t>
              </a:r>
            </a:p>
          </p:txBody>
        </p:sp>
        <p:sp>
          <p:nvSpPr>
            <p:cNvPr id="8" name="Rectangle 7"/>
            <p:cNvSpPr/>
            <p:nvPr/>
          </p:nvSpPr>
          <p:spPr>
            <a:xfrm>
              <a:off x="1214323" y="219456"/>
              <a:ext cx="76138" cy="76043"/>
            </a:xfrm>
            <a:prstGeom prst="rect">
              <a:avLst/>
            </a:prstGeom>
            <a:solidFill>
              <a:srgbClr val="257F3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9" name="Rectangle 8"/>
            <p:cNvSpPr/>
            <p:nvPr/>
          </p:nvSpPr>
          <p:spPr>
            <a:xfrm>
              <a:off x="1214323" y="343814"/>
              <a:ext cx="76138" cy="76043"/>
            </a:xfrm>
            <a:prstGeom prst="rect">
              <a:avLst/>
            </a:prstGeom>
            <a:solidFill>
              <a:srgbClr val="2BEB2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0" name="Rectangle 9"/>
            <p:cNvSpPr/>
            <p:nvPr/>
          </p:nvSpPr>
          <p:spPr>
            <a:xfrm>
              <a:off x="1214323" y="468173"/>
              <a:ext cx="76138" cy="76043"/>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1" name="Rectangle 10"/>
            <p:cNvSpPr/>
            <p:nvPr/>
          </p:nvSpPr>
          <p:spPr>
            <a:xfrm>
              <a:off x="1214323" y="599846"/>
              <a:ext cx="76138" cy="76043"/>
            </a:xfrm>
            <a:prstGeom prst="rect">
              <a:avLst/>
            </a:prstGeom>
            <a:solidFill>
              <a:srgbClr val="FFC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2" name="Rectangle 11"/>
            <p:cNvSpPr/>
            <p:nvPr/>
          </p:nvSpPr>
          <p:spPr>
            <a:xfrm>
              <a:off x="1214323" y="753466"/>
              <a:ext cx="76138" cy="76043"/>
            </a:xfrm>
            <a:prstGeom prst="rect">
              <a:avLst/>
            </a:prstGeom>
            <a:solidFill>
              <a:srgbClr val="FF0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3" name="Rectangle 12"/>
            <p:cNvSpPr/>
            <p:nvPr/>
          </p:nvSpPr>
          <p:spPr>
            <a:xfrm>
              <a:off x="1214323" y="899770"/>
              <a:ext cx="75565" cy="75565"/>
            </a:xfrm>
            <a:prstGeom prst="rect">
              <a:avLst/>
            </a:prstGeom>
            <a:solidFill>
              <a:schemeClr val="tx1">
                <a:lumMod val="50000"/>
                <a:lumOff val="5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grpSp>
    </p:spTree>
    <p:extLst>
      <p:ext uri="{BB962C8B-B14F-4D97-AF65-F5344CB8AC3E}">
        <p14:creationId xmlns:p14="http://schemas.microsoft.com/office/powerpoint/2010/main" val="8427433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152400"/>
            <a:ext cx="7848600" cy="1219200"/>
          </a:xfrm>
        </p:spPr>
        <p:txBody>
          <a:bodyPr/>
          <a:lstStyle/>
          <a:p>
            <a:r>
              <a:rPr lang="en-US" sz="3200" dirty="0" smtClean="0"/>
              <a:t>How can we use this information to promote CA within the agricultural production network?</a:t>
            </a:r>
            <a:endParaRPr lang="en-US" sz="3200" dirty="0"/>
          </a:p>
        </p:txBody>
      </p:sp>
      <p:sp>
        <p:nvSpPr>
          <p:cNvPr id="6" name="Content Placeholder 5"/>
          <p:cNvSpPr>
            <a:spLocks noGrp="1"/>
          </p:cNvSpPr>
          <p:nvPr>
            <p:ph idx="1"/>
          </p:nvPr>
        </p:nvSpPr>
        <p:spPr/>
        <p:txBody>
          <a:bodyPr>
            <a:normAutofit/>
          </a:bodyPr>
          <a:lstStyle/>
          <a:p>
            <a:r>
              <a:rPr lang="en-US" dirty="0" smtClean="0"/>
              <a:t>Who are the important constituencies to be reached?</a:t>
            </a:r>
          </a:p>
          <a:p>
            <a:pPr lvl="1"/>
            <a:r>
              <a:rPr lang="en-US" dirty="0" smtClean="0"/>
              <a:t>Small farmers? Large farmers? Agro-vets? Etc.</a:t>
            </a:r>
          </a:p>
          <a:p>
            <a:r>
              <a:rPr lang="en-US" dirty="0"/>
              <a:t>What strategies are most appropriate for these groups?</a:t>
            </a:r>
          </a:p>
          <a:p>
            <a:pPr lvl="1"/>
            <a:r>
              <a:rPr lang="en-US" dirty="0" smtClean="0"/>
              <a:t>Education? Demonstrations? Etc.</a:t>
            </a:r>
          </a:p>
          <a:p>
            <a:r>
              <a:rPr lang="en-US" dirty="0" smtClean="0"/>
              <a:t>Who are the key transmitters of information in the network?</a:t>
            </a:r>
          </a:p>
          <a:p>
            <a:pPr lvl="1"/>
            <a:r>
              <a:rPr lang="en-US" dirty="0" smtClean="0"/>
              <a:t>Are there others who were not mentioned? </a:t>
            </a:r>
          </a:p>
          <a:p>
            <a:r>
              <a:rPr lang="en-US" dirty="0" smtClean="0"/>
              <a:t>How should we enlist the assistance of these persons to  better connect farmers to information and resources?</a:t>
            </a:r>
          </a:p>
          <a:p>
            <a:pPr lvl="1"/>
            <a:r>
              <a:rPr lang="en-US" dirty="0" smtClean="0"/>
              <a:t>About agriculture? About CA?</a:t>
            </a:r>
          </a:p>
          <a:p>
            <a:r>
              <a:rPr lang="en-US" dirty="0" smtClean="0"/>
              <a:t>What are the remaining challenges (agronomic, economic, practical, etc.) to be resolved for successful CA in </a:t>
            </a:r>
            <a:r>
              <a:rPr lang="en-US" dirty="0" err="1" smtClean="0"/>
              <a:t>Bungoma</a:t>
            </a:r>
            <a:r>
              <a:rPr lang="en-US" dirty="0" smtClean="0"/>
              <a:t>? </a:t>
            </a:r>
            <a:endParaRPr lang="en-US" dirty="0" smtClean="0"/>
          </a:p>
          <a:p>
            <a:pPr lvl="1"/>
            <a:r>
              <a:rPr lang="en-US" dirty="0" smtClean="0"/>
              <a:t>Who needs to be brought together to resolve these issues?</a:t>
            </a:r>
            <a:endParaRPr lang="en-US" dirty="0"/>
          </a:p>
        </p:txBody>
      </p:sp>
    </p:spTree>
    <p:extLst>
      <p:ext uri="{BB962C8B-B14F-4D97-AF65-F5344CB8AC3E}">
        <p14:creationId xmlns:p14="http://schemas.microsoft.com/office/powerpoint/2010/main" val="3040435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2"/>
          <p:cNvSpPr>
            <a:spLocks noGrp="1"/>
          </p:cNvSpPr>
          <p:nvPr>
            <p:ph type="title"/>
          </p:nvPr>
        </p:nvSpPr>
        <p:spPr/>
        <p:txBody>
          <a:bodyPr/>
          <a:lstStyle/>
          <a:p>
            <a:r>
              <a:rPr lang="en-US" sz="4400" dirty="0" smtClean="0"/>
              <a:t>Core Principles of Conservation Agriculture</a:t>
            </a:r>
          </a:p>
        </p:txBody>
      </p:sp>
      <p:sp>
        <p:nvSpPr>
          <p:cNvPr id="4" name="Content Placeholder 3"/>
          <p:cNvSpPr>
            <a:spLocks noGrp="1"/>
          </p:cNvSpPr>
          <p:nvPr>
            <p:ph idx="1"/>
          </p:nvPr>
        </p:nvSpPr>
        <p:spPr/>
        <p:txBody>
          <a:bodyPr/>
          <a:lstStyle/>
          <a:p>
            <a:r>
              <a:rPr lang="en-US" sz="3200" dirty="0" smtClean="0"/>
              <a:t>Three principles:</a:t>
            </a:r>
          </a:p>
          <a:p>
            <a:pPr marL="868680" lvl="1" indent="-457200">
              <a:buFont typeface="+mj-lt"/>
              <a:buAutoNum type="arabicPeriod"/>
            </a:pPr>
            <a:r>
              <a:rPr lang="en-US" sz="3200" dirty="0"/>
              <a:t>Crop </a:t>
            </a:r>
            <a:r>
              <a:rPr lang="en-US" sz="3200" dirty="0" smtClean="0"/>
              <a:t>rotation</a:t>
            </a:r>
          </a:p>
          <a:p>
            <a:pPr lvl="2"/>
            <a:r>
              <a:rPr lang="en-US" sz="2800" dirty="0" smtClean="0"/>
              <a:t>Mixing and rotating crops which maintain/improve soil fertility</a:t>
            </a:r>
            <a:endParaRPr lang="en-US" sz="2800" dirty="0"/>
          </a:p>
          <a:p>
            <a:pPr marL="868680" lvl="1" indent="-457200">
              <a:buFont typeface="+mj-lt"/>
              <a:buAutoNum type="arabicPeriod"/>
            </a:pPr>
            <a:r>
              <a:rPr lang="en-US" sz="3200" dirty="0"/>
              <a:t>Maintaining a permanent crop </a:t>
            </a:r>
            <a:r>
              <a:rPr lang="en-US" sz="3200" dirty="0" smtClean="0"/>
              <a:t>cover</a:t>
            </a:r>
          </a:p>
          <a:p>
            <a:pPr lvl="2"/>
            <a:r>
              <a:rPr lang="en-US" sz="2800" dirty="0" smtClean="0"/>
              <a:t>The soil should be covered as much as possible</a:t>
            </a:r>
            <a:endParaRPr lang="en-US" sz="2800" dirty="0"/>
          </a:p>
          <a:p>
            <a:pPr marL="868680" lvl="1" indent="-457200">
              <a:buFont typeface="+mj-lt"/>
              <a:buAutoNum type="arabicPeriod"/>
            </a:pPr>
            <a:r>
              <a:rPr lang="en-US" sz="3200" dirty="0"/>
              <a:t>Minimizing </a:t>
            </a:r>
            <a:r>
              <a:rPr lang="en-US" sz="3200" dirty="0" smtClean="0"/>
              <a:t>tillage</a:t>
            </a:r>
          </a:p>
          <a:p>
            <a:pPr lvl="2"/>
            <a:r>
              <a:rPr lang="en-US" sz="2800" dirty="0" smtClean="0"/>
              <a:t>Disturb the soil as little as possible</a:t>
            </a:r>
            <a:endParaRPr lang="en-US" sz="2800" dirty="0"/>
          </a:p>
          <a:p>
            <a:pPr lvl="1"/>
            <a:endParaRPr lang="en-US" dirty="0" smtClean="0"/>
          </a:p>
          <a:p>
            <a:pPr lvl="1"/>
            <a:endParaRPr lang="en-US" dirty="0"/>
          </a:p>
        </p:txBody>
      </p:sp>
    </p:spTree>
    <p:extLst>
      <p:ext uri="{BB962C8B-B14F-4D97-AF65-F5344CB8AC3E}">
        <p14:creationId xmlns:p14="http://schemas.microsoft.com/office/powerpoint/2010/main" val="187790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625" y="228600"/>
            <a:ext cx="8534400" cy="838200"/>
          </a:xfrm>
        </p:spPr>
        <p:txBody>
          <a:bodyPr>
            <a:noAutofit/>
          </a:bodyPr>
          <a:lstStyle/>
          <a:p>
            <a:pPr fontAlgn="auto">
              <a:spcAft>
                <a:spcPts val="0"/>
              </a:spcAft>
              <a:defRPr/>
            </a:pPr>
            <a:r>
              <a:rPr lang="en-US" sz="3200" dirty="0" smtClean="0"/>
              <a:t>Minimizing Tillage</a:t>
            </a:r>
            <a:endParaRPr lang="en-US" sz="3200" dirty="0"/>
          </a:p>
        </p:txBody>
      </p:sp>
      <p:sp>
        <p:nvSpPr>
          <p:cNvPr id="2" name="Subtitle 1"/>
          <p:cNvSpPr>
            <a:spLocks noGrp="1"/>
          </p:cNvSpPr>
          <p:nvPr>
            <p:ph sz="quarter" idx="1"/>
          </p:nvPr>
        </p:nvSpPr>
        <p:spPr>
          <a:xfrm>
            <a:off x="457200" y="1143000"/>
            <a:ext cx="7620000" cy="5257800"/>
          </a:xfrm>
        </p:spPr>
        <p:txBody>
          <a:bodyPr>
            <a:noAutofit/>
          </a:bodyPr>
          <a:lstStyle/>
          <a:p>
            <a:pPr>
              <a:defRPr/>
            </a:pPr>
            <a:r>
              <a:rPr lang="en-US" sz="2400" dirty="0" smtClean="0"/>
              <a:t>C</a:t>
            </a:r>
            <a:r>
              <a:rPr lang="en-US" sz="2400" cap="none" dirty="0" smtClean="0">
                <a:solidFill>
                  <a:schemeClr val="tx1"/>
                </a:solidFill>
              </a:rPr>
              <a:t>onventional farming:</a:t>
            </a:r>
          </a:p>
          <a:p>
            <a:pPr lvl="1">
              <a:defRPr/>
            </a:pPr>
            <a:r>
              <a:rPr lang="en-US" sz="2400" cap="none" dirty="0" smtClean="0">
                <a:solidFill>
                  <a:schemeClr val="tx1"/>
                </a:solidFill>
              </a:rPr>
              <a:t> farmers plough/hoe to improve the soil structure and control weeds. </a:t>
            </a:r>
          </a:p>
          <a:p>
            <a:pPr lvl="1">
              <a:defRPr/>
            </a:pPr>
            <a:r>
              <a:rPr lang="en-US" sz="2400" dirty="0" smtClean="0"/>
              <a:t>Over</a:t>
            </a:r>
            <a:r>
              <a:rPr lang="en-US" sz="2400" cap="none" dirty="0" smtClean="0">
                <a:solidFill>
                  <a:schemeClr val="tx1"/>
                </a:solidFill>
              </a:rPr>
              <a:t> the long term, this: </a:t>
            </a:r>
          </a:p>
          <a:p>
            <a:pPr lvl="2">
              <a:defRPr/>
            </a:pPr>
            <a:r>
              <a:rPr lang="en-US" sz="2000" cap="none" dirty="0" smtClean="0">
                <a:solidFill>
                  <a:schemeClr val="tx1"/>
                </a:solidFill>
              </a:rPr>
              <a:t>destroys the soil structure </a:t>
            </a:r>
            <a:endParaRPr lang="en-US" sz="2000" dirty="0"/>
          </a:p>
          <a:p>
            <a:pPr lvl="2">
              <a:defRPr/>
            </a:pPr>
            <a:r>
              <a:rPr lang="en-US" sz="2000" cap="none" dirty="0" smtClean="0">
                <a:solidFill>
                  <a:schemeClr val="tx1"/>
                </a:solidFill>
              </a:rPr>
              <a:t>contributes to declining soil fertility</a:t>
            </a:r>
          </a:p>
          <a:p>
            <a:pPr>
              <a:defRPr/>
            </a:pPr>
            <a:endParaRPr lang="en-US" sz="900" cap="none" dirty="0" smtClean="0">
              <a:solidFill>
                <a:schemeClr val="tx1"/>
              </a:solidFill>
            </a:endParaRPr>
          </a:p>
          <a:p>
            <a:pPr>
              <a:defRPr/>
            </a:pPr>
            <a:r>
              <a:rPr lang="en-US" sz="2400" dirty="0"/>
              <a:t>C</a:t>
            </a:r>
            <a:r>
              <a:rPr lang="en-US" sz="2400" cap="none" dirty="0" smtClean="0">
                <a:solidFill>
                  <a:schemeClr val="tx1"/>
                </a:solidFill>
              </a:rPr>
              <a:t>onservation agriculture:</a:t>
            </a:r>
          </a:p>
          <a:p>
            <a:pPr lvl="1">
              <a:defRPr/>
            </a:pPr>
            <a:r>
              <a:rPr lang="en-US" sz="2400" dirty="0"/>
              <a:t>T</a:t>
            </a:r>
            <a:r>
              <a:rPr lang="en-US" sz="2400" cap="none" dirty="0" smtClean="0">
                <a:solidFill>
                  <a:schemeClr val="tx1"/>
                </a:solidFill>
              </a:rPr>
              <a:t>illage is reduced to ripping planting lines or making holes for planting </a:t>
            </a:r>
          </a:p>
          <a:p>
            <a:pPr lvl="1">
              <a:defRPr/>
            </a:pPr>
            <a:r>
              <a:rPr lang="en-US" sz="2400" dirty="0" smtClean="0"/>
              <a:t>I</a:t>
            </a:r>
            <a:r>
              <a:rPr lang="en-US" sz="2400" cap="none" dirty="0" smtClean="0">
                <a:solidFill>
                  <a:schemeClr val="tx1"/>
                </a:solidFill>
              </a:rPr>
              <a:t>deal:  plant direct into the soil</a:t>
            </a:r>
          </a:p>
          <a:p>
            <a:pPr lvl="1">
              <a:defRPr/>
            </a:pPr>
            <a:r>
              <a:rPr lang="en-US" sz="2400" dirty="0" smtClean="0"/>
              <a:t>Accomplished without plowing/disturbing the rest of the field</a:t>
            </a:r>
            <a:endParaRPr lang="en-US" sz="2400" cap="none" dirty="0" smtClean="0">
              <a:solidFill>
                <a:schemeClr val="tx1"/>
              </a:solidFill>
            </a:endParaRPr>
          </a:p>
        </p:txBody>
      </p:sp>
    </p:spTree>
    <p:extLst>
      <p:ext uri="{BB962C8B-B14F-4D97-AF65-F5344CB8AC3E}">
        <p14:creationId xmlns:p14="http://schemas.microsoft.com/office/powerpoint/2010/main" val="321298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4000" dirty="0" smtClean="0"/>
              <a:t>Maintaining crop cover</a:t>
            </a:r>
            <a:endParaRPr lang="en-US" sz="4000" dirty="0"/>
          </a:p>
        </p:txBody>
      </p:sp>
      <p:sp>
        <p:nvSpPr>
          <p:cNvPr id="2" name="Subtitle 1"/>
          <p:cNvSpPr>
            <a:spLocks noGrp="1"/>
          </p:cNvSpPr>
          <p:nvPr>
            <p:ph sz="quarter" idx="1"/>
          </p:nvPr>
        </p:nvSpPr>
        <p:spPr/>
        <p:txBody>
          <a:bodyPr>
            <a:noAutofit/>
          </a:bodyPr>
          <a:lstStyle/>
          <a:p>
            <a:pPr>
              <a:defRPr/>
            </a:pPr>
            <a:r>
              <a:rPr lang="en-US" sz="2800" dirty="0"/>
              <a:t>C</a:t>
            </a:r>
            <a:r>
              <a:rPr lang="en-US" sz="2800" cap="none" dirty="0" smtClean="0">
                <a:solidFill>
                  <a:schemeClr val="tx1"/>
                </a:solidFill>
              </a:rPr>
              <a:t>onventional farming:</a:t>
            </a:r>
          </a:p>
          <a:p>
            <a:pPr lvl="1">
              <a:defRPr/>
            </a:pPr>
            <a:r>
              <a:rPr lang="en-US" sz="2600" cap="none" dirty="0" smtClean="0">
                <a:solidFill>
                  <a:schemeClr val="tx1"/>
                </a:solidFill>
              </a:rPr>
              <a:t> Remove or burn the crop residues or mix them into the soil with a plough or hoe</a:t>
            </a:r>
          </a:p>
          <a:p>
            <a:pPr lvl="1">
              <a:defRPr/>
            </a:pPr>
            <a:r>
              <a:rPr lang="en-US" sz="2600" dirty="0"/>
              <a:t>S</a:t>
            </a:r>
            <a:r>
              <a:rPr lang="en-US" sz="2600" cap="none" dirty="0" smtClean="0">
                <a:solidFill>
                  <a:schemeClr val="tx1"/>
                </a:solidFill>
              </a:rPr>
              <a:t>oil is left bare, so it is easily washed away by rain, or is blown away by the wind.</a:t>
            </a:r>
          </a:p>
          <a:p>
            <a:pPr>
              <a:defRPr/>
            </a:pPr>
            <a:endParaRPr lang="en-US" sz="1000" cap="none" dirty="0" smtClean="0">
              <a:solidFill>
                <a:schemeClr val="tx1"/>
              </a:solidFill>
            </a:endParaRPr>
          </a:p>
          <a:p>
            <a:pPr>
              <a:defRPr/>
            </a:pPr>
            <a:r>
              <a:rPr lang="en-US" sz="2800" cap="none" dirty="0" smtClean="0">
                <a:solidFill>
                  <a:schemeClr val="tx1"/>
                </a:solidFill>
              </a:rPr>
              <a:t>Conservation agriculture</a:t>
            </a:r>
            <a:r>
              <a:rPr lang="en-US" sz="2800" dirty="0" smtClean="0"/>
              <a:t>:</a:t>
            </a:r>
          </a:p>
          <a:p>
            <a:pPr lvl="1">
              <a:defRPr/>
            </a:pPr>
            <a:r>
              <a:rPr lang="en-US" sz="2600" cap="none" dirty="0" smtClean="0">
                <a:solidFill>
                  <a:schemeClr val="tx1"/>
                </a:solidFill>
              </a:rPr>
              <a:t> </a:t>
            </a:r>
            <a:r>
              <a:rPr lang="en-US" sz="2600" dirty="0"/>
              <a:t>C</a:t>
            </a:r>
            <a:r>
              <a:rPr lang="en-US" sz="2600" cap="none" dirty="0" smtClean="0">
                <a:solidFill>
                  <a:schemeClr val="tx1"/>
                </a:solidFill>
              </a:rPr>
              <a:t>rop residues left on the field</a:t>
            </a:r>
          </a:p>
          <a:p>
            <a:pPr lvl="1">
              <a:defRPr/>
            </a:pPr>
            <a:r>
              <a:rPr lang="en-US" sz="2600" dirty="0"/>
              <a:t>M</a:t>
            </a:r>
            <a:r>
              <a:rPr lang="en-US" sz="2600" cap="none" dirty="0" smtClean="0">
                <a:solidFill>
                  <a:schemeClr val="tx1"/>
                </a:solidFill>
              </a:rPr>
              <a:t>ulch and special cover crops protect the soil from erosion </a:t>
            </a:r>
            <a:endParaRPr lang="en-US" sz="2600" dirty="0"/>
          </a:p>
          <a:p>
            <a:pPr lvl="2">
              <a:defRPr/>
            </a:pPr>
            <a:r>
              <a:rPr lang="en-US" sz="2400" dirty="0" smtClean="0"/>
              <a:t>Helps l</a:t>
            </a:r>
            <a:r>
              <a:rPr lang="en-US" sz="2400" cap="none" dirty="0" smtClean="0">
                <a:solidFill>
                  <a:schemeClr val="tx1"/>
                </a:solidFill>
              </a:rPr>
              <a:t>imit weed growth throughout the year.</a:t>
            </a:r>
            <a:endParaRPr lang="en-US" sz="2400" cap="none" dirty="0">
              <a:solidFill>
                <a:schemeClr val="tx1"/>
              </a:solidFill>
            </a:endParaRPr>
          </a:p>
        </p:txBody>
      </p:sp>
    </p:spTree>
    <p:extLst>
      <p:ext uri="{BB962C8B-B14F-4D97-AF65-F5344CB8AC3E}">
        <p14:creationId xmlns:p14="http://schemas.microsoft.com/office/powerpoint/2010/main" val="309302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p:txBody>
          <a:bodyPr/>
          <a:lstStyle/>
          <a:p>
            <a:r>
              <a:rPr lang="en-US" dirty="0" smtClean="0"/>
              <a:t>Mix and rotate crops</a:t>
            </a:r>
          </a:p>
        </p:txBody>
      </p:sp>
      <p:sp>
        <p:nvSpPr>
          <p:cNvPr id="2" name="Subtitle 1"/>
          <p:cNvSpPr>
            <a:spLocks noGrp="1"/>
          </p:cNvSpPr>
          <p:nvPr>
            <p:ph idx="1"/>
          </p:nvPr>
        </p:nvSpPr>
        <p:spPr>
          <a:xfrm>
            <a:off x="457200" y="1447800"/>
            <a:ext cx="7620000" cy="4953000"/>
          </a:xfrm>
        </p:spPr>
        <p:txBody>
          <a:bodyPr>
            <a:noAutofit/>
          </a:bodyPr>
          <a:lstStyle/>
          <a:p>
            <a:pPr>
              <a:defRPr/>
            </a:pPr>
            <a:r>
              <a:rPr lang="en-US" sz="2600" dirty="0"/>
              <a:t>C</a:t>
            </a:r>
            <a:r>
              <a:rPr lang="en-US" sz="2600" cap="none" dirty="0" smtClean="0">
                <a:solidFill>
                  <a:schemeClr val="tx1"/>
                </a:solidFill>
              </a:rPr>
              <a:t>onventional farming:</a:t>
            </a:r>
          </a:p>
          <a:p>
            <a:pPr lvl="1">
              <a:defRPr/>
            </a:pPr>
            <a:r>
              <a:rPr lang="en-US" sz="2400" dirty="0"/>
              <a:t>S</a:t>
            </a:r>
            <a:r>
              <a:rPr lang="en-US" sz="2400" cap="none" dirty="0" smtClean="0">
                <a:solidFill>
                  <a:schemeClr val="tx1"/>
                </a:solidFill>
              </a:rPr>
              <a:t>ame crop is sometimes planted each season</a:t>
            </a:r>
          </a:p>
          <a:p>
            <a:pPr lvl="1">
              <a:defRPr/>
            </a:pPr>
            <a:r>
              <a:rPr lang="en-US" sz="2400" cap="none" dirty="0" smtClean="0">
                <a:solidFill>
                  <a:schemeClr val="tx1"/>
                </a:solidFill>
              </a:rPr>
              <a:t> Allows certain pests, diseases and weeds to survive and multiply, resulting in lower yields.</a:t>
            </a:r>
          </a:p>
          <a:p>
            <a:pPr>
              <a:defRPr/>
            </a:pPr>
            <a:endParaRPr lang="en-US" sz="1000" cap="none" dirty="0" smtClean="0">
              <a:solidFill>
                <a:schemeClr val="tx1"/>
              </a:solidFill>
            </a:endParaRPr>
          </a:p>
          <a:p>
            <a:pPr>
              <a:defRPr/>
            </a:pPr>
            <a:r>
              <a:rPr lang="en-US" sz="2600" dirty="0"/>
              <a:t>C</a:t>
            </a:r>
            <a:r>
              <a:rPr lang="en-US" sz="2600" cap="none" dirty="0" smtClean="0">
                <a:solidFill>
                  <a:schemeClr val="tx1"/>
                </a:solidFill>
              </a:rPr>
              <a:t>onservation agriculture: </a:t>
            </a:r>
          </a:p>
          <a:p>
            <a:pPr lvl="1">
              <a:defRPr/>
            </a:pPr>
            <a:r>
              <a:rPr lang="en-US" sz="2400" dirty="0"/>
              <a:t>T</a:t>
            </a:r>
            <a:r>
              <a:rPr lang="en-US" sz="2400" cap="none" dirty="0" smtClean="0">
                <a:solidFill>
                  <a:schemeClr val="tx1"/>
                </a:solidFill>
              </a:rPr>
              <a:t>his is minimized by:</a:t>
            </a:r>
          </a:p>
          <a:p>
            <a:pPr lvl="2">
              <a:defRPr/>
            </a:pPr>
            <a:r>
              <a:rPr lang="en-US" sz="2200" dirty="0"/>
              <a:t>P</a:t>
            </a:r>
            <a:r>
              <a:rPr lang="en-US" sz="2200" cap="none" dirty="0" smtClean="0">
                <a:solidFill>
                  <a:schemeClr val="tx1"/>
                </a:solidFill>
              </a:rPr>
              <a:t>lanting the right mix of crops in the same field </a:t>
            </a:r>
          </a:p>
          <a:p>
            <a:pPr lvl="2">
              <a:defRPr/>
            </a:pPr>
            <a:r>
              <a:rPr lang="en-US" sz="2200" dirty="0" smtClean="0"/>
              <a:t>R</a:t>
            </a:r>
            <a:r>
              <a:rPr lang="en-US" sz="2200" cap="none" dirty="0" smtClean="0">
                <a:solidFill>
                  <a:schemeClr val="tx1"/>
                </a:solidFill>
              </a:rPr>
              <a:t>otating crops from season to season that require different nutrients from the soil. </a:t>
            </a:r>
          </a:p>
          <a:p>
            <a:pPr lvl="3">
              <a:defRPr/>
            </a:pPr>
            <a:r>
              <a:rPr lang="en-US" sz="2000" dirty="0"/>
              <a:t>H</a:t>
            </a:r>
            <a:r>
              <a:rPr lang="en-US" sz="2000" cap="none" dirty="0" smtClean="0">
                <a:solidFill>
                  <a:schemeClr val="tx1"/>
                </a:solidFill>
              </a:rPr>
              <a:t>elps to maintain soil fertility.</a:t>
            </a:r>
            <a:endParaRPr lang="en-US" sz="2000" cap="none" dirty="0">
              <a:solidFill>
                <a:schemeClr val="tx1"/>
              </a:solidFill>
            </a:endParaRPr>
          </a:p>
        </p:txBody>
      </p:sp>
    </p:spTree>
    <p:extLst>
      <p:ext uri="{BB962C8B-B14F-4D97-AF65-F5344CB8AC3E}">
        <p14:creationId xmlns:p14="http://schemas.microsoft.com/office/powerpoint/2010/main" val="697067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4000" dirty="0" smtClean="0">
                <a:solidFill>
                  <a:schemeClr val="tx1"/>
                </a:solidFill>
              </a:rPr>
              <a:t>SANREM Principles and procedures</a:t>
            </a:r>
          </a:p>
        </p:txBody>
      </p:sp>
      <p:sp>
        <p:nvSpPr>
          <p:cNvPr id="3" name="Content Placeholder 2"/>
          <p:cNvSpPr>
            <a:spLocks noGrp="1"/>
          </p:cNvSpPr>
          <p:nvPr>
            <p:ph sz="quarter" idx="1"/>
          </p:nvPr>
        </p:nvSpPr>
        <p:spPr>
          <a:xfrm>
            <a:off x="301625" y="1524000"/>
            <a:ext cx="8156575" cy="4724400"/>
          </a:xfrm>
        </p:spPr>
        <p:txBody>
          <a:bodyPr>
            <a:noAutofit/>
          </a:bodyPr>
          <a:lstStyle/>
          <a:p>
            <a:pPr marL="274320" indent="-274320" fontAlgn="auto">
              <a:spcAft>
                <a:spcPts val="0"/>
              </a:spcAft>
              <a:buFont typeface="Wingdings 2"/>
              <a:buChar char=""/>
              <a:defRPr/>
            </a:pPr>
            <a:r>
              <a:rPr lang="en-US" sz="3200" dirty="0" smtClean="0"/>
              <a:t>Working with partners in the targeted research communities</a:t>
            </a:r>
          </a:p>
          <a:p>
            <a:pPr marL="274320" indent="-274320" fontAlgn="auto">
              <a:spcAft>
                <a:spcPts val="0"/>
              </a:spcAft>
              <a:buFont typeface="Wingdings 2"/>
              <a:buChar char=""/>
              <a:defRPr/>
            </a:pPr>
            <a:r>
              <a:rPr lang="en-US" sz="3200" dirty="0" smtClean="0"/>
              <a:t>Understanding values of activities to community members</a:t>
            </a:r>
          </a:p>
          <a:p>
            <a:pPr marL="274320" indent="-274320" fontAlgn="auto">
              <a:spcAft>
                <a:spcPts val="0"/>
              </a:spcAft>
              <a:buFont typeface="Wingdings 2"/>
              <a:buChar char=""/>
              <a:defRPr/>
            </a:pPr>
            <a:r>
              <a:rPr lang="en-US" sz="3200" dirty="0" smtClean="0"/>
              <a:t>How community members benefit</a:t>
            </a:r>
          </a:p>
          <a:p>
            <a:pPr marL="274320" indent="-274320" fontAlgn="auto">
              <a:spcAft>
                <a:spcPts val="0"/>
              </a:spcAft>
              <a:buFont typeface="Wingdings 2"/>
              <a:buChar char=""/>
              <a:defRPr/>
            </a:pPr>
            <a:r>
              <a:rPr lang="en-US" sz="3200" dirty="0" smtClean="0"/>
              <a:t>Created local advisory councils—why you are here today</a:t>
            </a:r>
          </a:p>
        </p:txBody>
      </p:sp>
    </p:spTree>
    <p:extLst>
      <p:ext uri="{BB962C8B-B14F-4D97-AF65-F5344CB8AC3E}">
        <p14:creationId xmlns:p14="http://schemas.microsoft.com/office/powerpoint/2010/main" val="1824415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52400"/>
            <a:ext cx="7620000" cy="1143000"/>
          </a:xfrm>
        </p:spPr>
        <p:txBody>
          <a:bodyPr/>
          <a:lstStyle/>
          <a:p>
            <a:r>
              <a:rPr lang="en-US" sz="4400" dirty="0" smtClean="0">
                <a:solidFill>
                  <a:schemeClr val="tx1"/>
                </a:solidFill>
              </a:rPr>
              <a:t>Principles and procedures</a:t>
            </a:r>
          </a:p>
        </p:txBody>
      </p:sp>
      <p:sp>
        <p:nvSpPr>
          <p:cNvPr id="2" name="Content Placeholder 1"/>
          <p:cNvSpPr>
            <a:spLocks noGrp="1"/>
          </p:cNvSpPr>
          <p:nvPr>
            <p:ph idx="1"/>
          </p:nvPr>
        </p:nvSpPr>
        <p:spPr/>
        <p:txBody>
          <a:bodyPr/>
          <a:lstStyle/>
          <a:p>
            <a:r>
              <a:rPr lang="en-US" dirty="0" smtClean="0"/>
              <a:t>Research Project Objective:</a:t>
            </a:r>
          </a:p>
          <a:p>
            <a:pPr lvl="1"/>
            <a:r>
              <a:rPr lang="en-US" dirty="0" smtClean="0"/>
              <a:t>Develop new knowledge to be applied by community members</a:t>
            </a:r>
          </a:p>
          <a:p>
            <a:r>
              <a:rPr lang="en-US" dirty="0" smtClean="0"/>
              <a:t>Project does not have the resources to provide inputs, means for achieving development on a large scale</a:t>
            </a:r>
          </a:p>
          <a:p>
            <a:r>
              <a:rPr lang="en-US" dirty="0" smtClean="0"/>
              <a:t>Learning partnerships:</a:t>
            </a:r>
          </a:p>
          <a:p>
            <a:pPr lvl="1"/>
            <a:r>
              <a:rPr lang="en-US" dirty="0" smtClean="0"/>
              <a:t>Researchers committed to learning from community members </a:t>
            </a:r>
            <a:endParaRPr lang="en-US" dirty="0"/>
          </a:p>
          <a:p>
            <a:pPr lvl="2"/>
            <a:r>
              <a:rPr lang="en-US" dirty="0" smtClean="0"/>
              <a:t>Production systems and way of life</a:t>
            </a:r>
            <a:endParaRPr lang="en-US" dirty="0"/>
          </a:p>
          <a:p>
            <a:pPr lvl="1"/>
            <a:r>
              <a:rPr lang="en-US" dirty="0" smtClean="0"/>
              <a:t>Communities should benefit by</a:t>
            </a:r>
          </a:p>
          <a:p>
            <a:pPr lvl="2"/>
            <a:r>
              <a:rPr lang="en-US" dirty="0" smtClean="0"/>
              <a:t>Learning about their resources, potentials</a:t>
            </a:r>
          </a:p>
          <a:p>
            <a:pPr lvl="2"/>
            <a:r>
              <a:rPr lang="en-US" dirty="0" smtClean="0"/>
              <a:t>How to build more sustainable and profitable systems</a:t>
            </a:r>
            <a:endParaRPr lang="en-US" dirty="0"/>
          </a:p>
        </p:txBody>
      </p:sp>
    </p:spTree>
    <p:extLst>
      <p:ext uri="{BB962C8B-B14F-4D97-AF65-F5344CB8AC3E}">
        <p14:creationId xmlns:p14="http://schemas.microsoft.com/office/powerpoint/2010/main" val="16652216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ysClr val="window" lastClr="FFFFFF"/>
      </a:lt1>
      <a:dk2>
        <a:srgbClr val="3E3D2D"/>
      </a:dk2>
      <a:lt2>
        <a:srgbClr val="CAF278"/>
      </a:lt2>
      <a:accent1>
        <a:srgbClr val="94C600"/>
      </a:accent1>
      <a:accent2>
        <a:srgbClr val="6F9400"/>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9517</TotalTime>
  <Words>2267</Words>
  <Application>Microsoft Office PowerPoint</Application>
  <PresentationFormat>On-screen Show (4:3)</PresentationFormat>
  <Paragraphs>494</Paragraphs>
  <Slides>36</Slides>
  <Notes>14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Adjacency</vt:lpstr>
      <vt:lpstr>    Technology Networks for Conservation Agriculture: Bungoma, Kenya</vt:lpstr>
      <vt:lpstr>What is the project?</vt:lpstr>
      <vt:lpstr>Who are the implementing partners?</vt:lpstr>
      <vt:lpstr>Core Principles of Conservation Agriculture</vt:lpstr>
      <vt:lpstr>Minimizing Tillage</vt:lpstr>
      <vt:lpstr>Maintaining crop cover</vt:lpstr>
      <vt:lpstr>Mix and rotate crops</vt:lpstr>
      <vt:lpstr>SANREM Principles and procedures</vt:lpstr>
      <vt:lpstr>Principles and procedures</vt:lpstr>
      <vt:lpstr>Principles and procedures</vt:lpstr>
      <vt:lpstr>What is conservation tillage?</vt:lpstr>
      <vt:lpstr> Why practice conservation tillage on your land? </vt:lpstr>
      <vt:lpstr>Practical benefits</vt:lpstr>
      <vt:lpstr>Where we are in the process</vt:lpstr>
      <vt:lpstr>Types of CA Tillage Methods</vt:lpstr>
      <vt:lpstr>Additional Types of CA</vt:lpstr>
      <vt:lpstr>PowerPoint Presentation</vt:lpstr>
      <vt:lpstr>Researching Technology Networks for CA</vt:lpstr>
      <vt:lpstr>Research Process</vt:lpstr>
      <vt:lpstr>Research Aims</vt:lpstr>
      <vt:lpstr>Farmer Involvement in Agricultural Networks</vt:lpstr>
      <vt:lpstr>Key Resource Contacts for Farmers</vt:lpstr>
      <vt:lpstr>Key Information Contacts for Farmers</vt:lpstr>
      <vt:lpstr>Network Structure</vt:lpstr>
      <vt:lpstr>Knowledge and Beliefs about Agricultural Production</vt:lpstr>
      <vt:lpstr>Disaggregating Knowledge and Beliefs about Agricultural Production</vt:lpstr>
      <vt:lpstr>Knowledge and Beliefs about Agricultural Production </vt:lpstr>
      <vt:lpstr>Rotating Crops is Best Practice</vt:lpstr>
      <vt:lpstr>One Should Maintain a Permanent Crop Cover</vt:lpstr>
      <vt:lpstr>Tillage Causes Land Degradation</vt:lpstr>
      <vt:lpstr>Impact of Extension Contact on Knowledge and Beliefs</vt:lpstr>
      <vt:lpstr>Impact of Extension Contact on Knowledge and Beliefs</vt:lpstr>
      <vt:lpstr>Mapping Knowledge and Beliefs in agricultural Production Networks</vt:lpstr>
      <vt:lpstr>“Tillage causes land degradation”</vt:lpstr>
      <vt:lpstr>“One should maintain a permanent crop cover”</vt:lpstr>
      <vt:lpstr>How can we use this information to promote CA within the agricultural production network?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Networks For Agricultural Development and Food Security: Preliminary Findings from Eastern Uganda</dc:title>
  <dc:creator>Windows User</dc:creator>
  <cp:lastModifiedBy>Windows User</cp:lastModifiedBy>
  <cp:revision>304</cp:revision>
  <cp:lastPrinted>2011-10-24T19:01:24Z</cp:lastPrinted>
  <dcterms:created xsi:type="dcterms:W3CDTF">2011-04-25T16:11:19Z</dcterms:created>
  <dcterms:modified xsi:type="dcterms:W3CDTF">2012-02-13T18:45:53Z</dcterms:modified>
</cp:coreProperties>
</file>